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27"/>
  </p:handoutMasterIdLst>
  <p:sldIdLst>
    <p:sldId id="287" r:id="rId3"/>
    <p:sldId id="315" r:id="rId4"/>
    <p:sldId id="286" r:id="rId5"/>
    <p:sldId id="290" r:id="rId6"/>
    <p:sldId id="304" r:id="rId7"/>
    <p:sldId id="295" r:id="rId8"/>
    <p:sldId id="294" r:id="rId9"/>
    <p:sldId id="297" r:id="rId10"/>
    <p:sldId id="296" r:id="rId11"/>
    <p:sldId id="298" r:id="rId12"/>
    <p:sldId id="316" r:id="rId13"/>
    <p:sldId id="300" r:id="rId15"/>
    <p:sldId id="301" r:id="rId16"/>
    <p:sldId id="305" r:id="rId17"/>
    <p:sldId id="311" r:id="rId18"/>
    <p:sldId id="313" r:id="rId19"/>
    <p:sldId id="317" r:id="rId20"/>
    <p:sldId id="318" r:id="rId21"/>
    <p:sldId id="319" r:id="rId22"/>
    <p:sldId id="320" r:id="rId23"/>
    <p:sldId id="321" r:id="rId24"/>
    <p:sldId id="314" r:id="rId25"/>
    <p:sldId id="310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CC6F2"/>
    <a:srgbClr val="FEC4DA"/>
    <a:srgbClr val="E7FFE8"/>
    <a:srgbClr val="FD6203"/>
    <a:srgbClr val="ABFFAD"/>
    <a:srgbClr val="9FFFA1"/>
    <a:srgbClr val="CC00CC"/>
    <a:srgbClr val="E8E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7"/>
    <p:restoredTop sz="81549"/>
  </p:normalViewPr>
  <p:slideViewPr>
    <p:cSldViewPr showGuides="1">
      <p:cViewPr>
        <p:scale>
          <a:sx n="57" d="100"/>
          <a:sy n="57" d="100"/>
        </p:scale>
        <p:origin x="-11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6644C5-4614-477D-AC96-8316F6205BB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09B3FF-73EE-46AE-AEE4-8F030F31B43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p>
            <a:pPr lvl="0">
              <a:lnSpc>
                <a:spcPct val="9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luyện tập: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Gọi Hs đọc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hình thảo luận nhóm đôi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Gọi nhóm trả lời từng câu, nhóm khác bổ sung.  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ABC lớn hơn diện tích hình tứ giác ABCD.</a:t>
            </a:r>
            <a:r>
              <a:rPr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(Sai)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b/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ABC bé hơn diện tích hình tứ giác ABCD. </a:t>
            </a:r>
            <a:r>
              <a:rPr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(Đúng)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c/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ABC bằng diện tích hình tứ giác ABCD.    </a:t>
            </a:r>
            <a:r>
              <a:rPr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(Sai)</a:t>
            </a:r>
            <a:endParaRPr lang="vi-VN" altLang="x-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b="1" dirty="0"/>
              <a:t>Bài 2:</a:t>
            </a:r>
            <a:r>
              <a:rPr dirty="0"/>
              <a:t> - Gv cho cho Hs đọc đề bài và quan sát hình và làm vào vở:     </a:t>
            </a:r>
            <a:r>
              <a:rPr dirty="0">
                <a:solidFill>
                  <a:srgbClr val="FF0000"/>
                </a:solidFill>
              </a:rPr>
              <a:t>a/ Hình P gồm bao nhiêu ô vuông?  </a:t>
            </a:r>
            <a:r>
              <a:rPr i="1" dirty="0">
                <a:solidFill>
                  <a:srgbClr val="FF0000"/>
                </a:solidFill>
              </a:rPr>
              <a:t>(11 ô vuông)</a:t>
            </a:r>
            <a:br>
              <a:rPr dirty="0">
                <a:solidFill>
                  <a:srgbClr val="FF0000"/>
                </a:solidFill>
              </a:rPr>
            </a:br>
            <a:r>
              <a:rPr dirty="0">
                <a:solidFill>
                  <a:srgbClr val="FF0000"/>
                </a:solidFill>
              </a:rPr>
              <a:t>                                                                                                       Hình Q gồm bao nhiêu ô vuông? </a:t>
            </a:r>
            <a:r>
              <a:rPr i="1" dirty="0">
                <a:solidFill>
                  <a:srgbClr val="FF0000"/>
                </a:solidFill>
              </a:rPr>
              <a:t>(10 ô vuông)  </a:t>
            </a:r>
            <a:r>
              <a:rPr dirty="0">
                <a:solidFill>
                  <a:srgbClr val="FF0000"/>
                </a:solidFill>
              </a:rPr>
              <a:t>   </a:t>
            </a:r>
            <a:endParaRPr dirty="0">
              <a:solidFill>
                <a:srgbClr val="FF0000"/>
              </a:solidFill>
            </a:endParaRPr>
          </a:p>
          <a:p>
            <a:pPr lvl="0"/>
            <a:r>
              <a:rPr dirty="0">
                <a:solidFill>
                  <a:srgbClr val="FF0000"/>
                </a:solidFill>
              </a:rPr>
              <a:t>                           b/ So sánh diện tích hình P với diện tích hình Q.  </a:t>
            </a:r>
            <a:r>
              <a:rPr i="1" dirty="0">
                <a:solidFill>
                  <a:srgbClr val="FF0000"/>
                </a:solidFill>
              </a:rPr>
              <a:t>(diện tích hình P  &gt;  diện tích hình Q)</a:t>
            </a:r>
            <a:r>
              <a:rPr dirty="0">
                <a:solidFill>
                  <a:srgbClr val="FF0000"/>
                </a:solidFill>
              </a:rPr>
              <a:t>  </a:t>
            </a:r>
            <a:endParaRPr dirty="0">
              <a:solidFill>
                <a:srgbClr val="FF0000"/>
              </a:solidFill>
            </a:endParaRPr>
          </a:p>
          <a:p>
            <a:pPr lvl="0"/>
            <a:r>
              <a:rPr dirty="0">
                <a:solidFill>
                  <a:srgbClr val="FF0000"/>
                </a:solidFill>
              </a:rPr>
              <a:t>          - Gv theo dõi ghi điểm và chữa bài.</a:t>
            </a:r>
            <a:endParaRPr lang="vi-VN" altLang="x-none" i="1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dirty="0"/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Gọi Hs đọc yêu cầu của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thảo luận nhóm 4 tìm cách so sánh (phát cho mỗi nhóm 2 hình A, B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kéo).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Đại diện nhóm trình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“Diện hình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diện tích hình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Gv nhận xét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chữa b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– Giới thiệu cách cắt ghép hình để so sánh.</a:t>
            </a:r>
            <a:endParaRPr lang="vi-VN" altLang="x-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Gv thao tác cách cắt ghép hình </a:t>
            </a:r>
            <a:r>
              <a:rPr b="1" dirty="0"/>
              <a:t>A</a:t>
            </a:r>
            <a:r>
              <a:rPr dirty="0"/>
              <a:t> thành hình </a:t>
            </a:r>
            <a:r>
              <a:rPr b="1" dirty="0"/>
              <a:t>B</a:t>
            </a:r>
            <a:r>
              <a:rPr dirty="0"/>
              <a:t> và từ hình </a:t>
            </a:r>
            <a:r>
              <a:rPr b="1" dirty="0"/>
              <a:t>B</a:t>
            </a:r>
            <a:r>
              <a:rPr dirty="0"/>
              <a:t> thành hình </a:t>
            </a:r>
            <a:r>
              <a:rPr b="1" dirty="0"/>
              <a:t>A</a:t>
            </a:r>
            <a:endParaRPr lang="vi-VN" altLang="x-none" b="1" dirty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vi-VN" altLang="x-none" sz="1200" dirty="0">
                <a:latin typeface=".VnTime" panose="020B7200000000000000" pitchFamily="34" charset="0"/>
              </a:rPr>
            </a:fld>
            <a:endParaRPr lang="vi-VN" altLang="x-none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EE0216-60B8-4281-8C37-3663DB6D462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sp>
        <p:nvSpPr>
          <p:cNvPr id="3" name="Title 1"/>
          <p:cNvSpPr txBox="1"/>
          <p:nvPr/>
        </p:nvSpPr>
        <p:spPr bwMode="auto">
          <a:xfrm>
            <a:off x="1380490" y="1651635"/>
            <a:ext cx="6584950" cy="786765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eaLnBrk="0" hangingPunct="0">
              <a:spcBef>
                <a:spcPct val="20000"/>
              </a:spcBef>
              <a:buNone/>
            </a:pPr>
            <a:r>
              <a:rPr lang="en-US" sz="2800" b="1" dirty="0">
                <a:solidFill>
                  <a:srgbClr val="7A467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Thứ năm ngày 31 tháng 3 năm 2022</a:t>
            </a:r>
            <a:endParaRPr lang="en-US" sz="2800" b="1" dirty="0">
              <a:solidFill>
                <a:srgbClr val="7A467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None/>
            </a:pPr>
            <a:r>
              <a:rPr lang="en-US" sz="2800" b="1" dirty="0">
                <a:solidFill>
                  <a:srgbClr val="7A467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Toán</a:t>
            </a:r>
            <a:endParaRPr lang="en-US" sz="2800" b="1" dirty="0">
              <a:solidFill>
                <a:srgbClr val="7A467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 bwMode="auto">
          <a:xfrm>
            <a:off x="2380615" y="3051175"/>
            <a:ext cx="5029200" cy="762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eaLnBrk="0" hangingPunct="0">
              <a:spcBef>
                <a:spcPct val="20000"/>
              </a:spcBef>
              <a:buNone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một hình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GV: Lương Thị Thủy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52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4343400" y="3733800"/>
            <a:ext cx="7540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2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3733800" y="3733800"/>
            <a:ext cx="7540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52" descr="DSTARS-P"/>
          <p:cNvPicPr>
            <a:picLocks noChangeAspect="1"/>
          </p:cNvPicPr>
          <p:nvPr/>
        </p:nvPicPr>
        <p:blipFill>
          <a:blip r:embed="rId2">
            <a:lum contrast="-6000"/>
          </a:blip>
          <a:stretch>
            <a:fillRect/>
          </a:stretch>
        </p:blipFill>
        <p:spPr>
          <a:xfrm>
            <a:off x="4953000" y="3733800"/>
            <a:ext cx="75406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8" descr="1437547881[2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4461">
            <a:off x="6804025" y="4813300"/>
            <a:ext cx="584200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0003-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64461">
            <a:off x="4745038" y="4813300"/>
            <a:ext cx="571500" cy="89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2" descr="Butterfly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0134">
            <a:off x="5389563" y="4770438"/>
            <a:ext cx="449262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2" descr="Butterfly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0134">
            <a:off x="6227763" y="4618038"/>
            <a:ext cx="449262" cy="56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267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So sánh diện tích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7"/>
          <p:cNvSpPr txBox="1"/>
          <p:nvPr/>
        </p:nvSpPr>
        <p:spPr>
          <a:xfrm>
            <a:off x="152400" y="48006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C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7"/>
          <p:cNvSpPr txBox="1"/>
          <p:nvPr/>
        </p:nvSpPr>
        <p:spPr>
          <a:xfrm>
            <a:off x="1981200" y="48006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D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9050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6 ô vuông bằng nhau.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9718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5 ô vuông bằng nhau.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44958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lớn hơn 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6400800" y="3962400"/>
            <a:ext cx="228600" cy="4572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34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E8E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64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-0.15 0.388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-0.08334 0.388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-0.15 0.299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-0.08334 0.299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-0.15 0.210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-0.08334 0.210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1 0.388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16666 0.3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03333 0.299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1 0.299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03333 0.388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1" grpId="0"/>
      <p:bldP spid="22" grpId="0"/>
      <p:bldP spid="23" grpId="0" animBg="1"/>
      <p:bldP spid="24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291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So sánh diện tích 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5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381000" y="1905000"/>
            <a:ext cx="8458200" cy="2819400"/>
          </a:xfrm>
          <a:prstGeom prst="roundRect">
            <a:avLst/>
          </a:prstGeom>
          <a:solidFill>
            <a:srgbClr val="E8E2B6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các hình được ghép bởi nhiều hình nhỏ hơn có diện tích bằng nhau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endParaRPr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endParaRPr lang="vi-VN" altLang="x-none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85800" y="3429000"/>
            <a:ext cx="685800" cy="2286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1447800" y="3251200"/>
            <a:ext cx="7315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</a:t>
            </a:r>
            <a:r>
              <a:rPr sz="3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được ghép bởi nhiều hình nhỏ hơn thì hình đó có diện tích lớn.</a:t>
            </a:r>
            <a:endParaRPr sz="3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4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5410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Các cách so sánh diện tích 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9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762000" y="1981200"/>
            <a:ext cx="7543800" cy="2057400"/>
          </a:xfrm>
          <a:prstGeom prst="roundRect">
            <a:avLst/>
          </a:prstGeom>
          <a:solidFill>
            <a:srgbClr val="FCC6F2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38200" y="2133600"/>
            <a:ext cx="54102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latin typeface="Times New Roman" panose="02020603050405020304" pitchFamily="18" charset="0"/>
              </a:rPr>
              <a:t>1. Đặt 2 hình lên nhau. </a:t>
            </a:r>
            <a:endParaRPr sz="3000" dirty="0"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838200" y="2794000"/>
            <a:ext cx="7010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latin typeface="Times New Roman" panose="02020603050405020304" pitchFamily="18" charset="0"/>
              </a:rPr>
              <a:t>2. Chia các hình thành những ô vuông nhỏ bằng nhau.</a:t>
            </a:r>
            <a:endParaRPr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So sánh diện tích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Text Box 17"/>
          <p:cNvSpPr txBox="1"/>
          <p:nvPr/>
        </p:nvSpPr>
        <p:spPr>
          <a:xfrm>
            <a:off x="152400" y="48006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M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9800" y="12192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9200" y="1905000"/>
            <a:ext cx="3886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10 ô vuông như nhau được tách th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6 ô vuông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Q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4 ô vuông.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20833 0.388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14167 0.3884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20833 0.2996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14167 0.2996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20833 0.2108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14167 0.2108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075 0.3884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00833 0.3884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075 0.2996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208E-6 L -0.00833 0.2996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5367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So sánh diện tích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6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Text Box 17"/>
          <p:cNvSpPr txBox="1"/>
          <p:nvPr/>
        </p:nvSpPr>
        <p:spPr>
          <a:xfrm>
            <a:off x="152400" y="48006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M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82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29200" y="1600200"/>
            <a:ext cx="3886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10 ô vuông như nhau được tách th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6 ô vuông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Q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4 ô vuông.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82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86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86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382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82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86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Text Box 17"/>
          <p:cNvSpPr txBox="1"/>
          <p:nvPr/>
        </p:nvSpPr>
        <p:spPr>
          <a:xfrm>
            <a:off x="3048000" y="35814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N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Text Box 17"/>
          <p:cNvSpPr txBox="1"/>
          <p:nvPr/>
        </p:nvSpPr>
        <p:spPr>
          <a:xfrm>
            <a:off x="2971800" y="58674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Q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29200" y="4572000"/>
            <a:ext cx="388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tổng 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Q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6400800" y="3962400"/>
            <a:ext cx="228600" cy="4572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34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0.30834 -0.16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9827E-6 L 0.30833 -0.16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711E-6 L 0.30833 -0.16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30834 -0.16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30834 -0.166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L 0.30833 -0.166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175 0.177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9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75 0.177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175 0.177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0.175 0.177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9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 animBg="1"/>
      <p:bldP spid="81" grpId="0" animBg="1"/>
      <p:bldP spid="82" grpId="0" animBg="1"/>
      <p:bldP spid="83" grpId="0"/>
      <p:bldP spid="84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So sánh diện tích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0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17"/>
          <p:cNvSpPr txBox="1"/>
          <p:nvPr/>
        </p:nvSpPr>
        <p:spPr>
          <a:xfrm>
            <a:off x="152400" y="48006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M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82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29200" y="1600200"/>
            <a:ext cx="3886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10 ô vuông như nhau được tách th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K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8 ô vuông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2 ô vuông.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82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8600" y="28194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86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38200" y="34290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82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8600" y="4038600"/>
            <a:ext cx="6096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Text Box 17"/>
          <p:cNvSpPr txBox="1"/>
          <p:nvPr/>
        </p:nvSpPr>
        <p:spPr>
          <a:xfrm>
            <a:off x="3048000" y="35814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K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0574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574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47800" y="34290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47800" y="4038600"/>
            <a:ext cx="6096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Text Box 17"/>
          <p:cNvSpPr txBox="1"/>
          <p:nvPr/>
        </p:nvSpPr>
        <p:spPr>
          <a:xfrm>
            <a:off x="2971800" y="58674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O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029200" y="4572000"/>
            <a:ext cx="388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tổng 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K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Down Arrow 84"/>
          <p:cNvSpPr/>
          <p:nvPr/>
        </p:nvSpPr>
        <p:spPr>
          <a:xfrm>
            <a:off x="6400800" y="3962400"/>
            <a:ext cx="228600" cy="4572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346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L 0.30834 -0.16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9827E-6 L 0.30833 -0.16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711E-6 L 0.30833 -0.16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30834 -0.16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30834 -0.166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L 0.30833 -0.166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175 0.177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75 0.177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9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6 L 0.30833 -0.166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11E-6 L 0.30833 -0.166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83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83" grpId="0"/>
      <p:bldP spid="84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11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5410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Các cách so sánh diện tích 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5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685800" y="2438400"/>
            <a:ext cx="7848600" cy="2362200"/>
          </a:xfrm>
          <a:prstGeom prst="roundRect">
            <a:avLst/>
          </a:prstGeom>
          <a:solidFill>
            <a:srgbClr val="E7FFE8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một hình được tách ra th</a:t>
            </a:r>
            <a:r>
              <a:rPr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 hình khác nhau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buNone/>
            </a:pPr>
            <a:r>
              <a:rPr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diện tích hình ban đầu sẽ bằng tổng diện   	tích các hình được tách ra.</a:t>
            </a:r>
            <a:endParaRPr lang="vi-VN" altLang="x-none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14400" y="3733800"/>
            <a:ext cx="685800" cy="2286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1828800"/>
            <a:ext cx="7543800" cy="1295400"/>
          </a:xfrm>
          <a:prstGeom prst="roundRect">
            <a:avLst/>
          </a:prstGeom>
          <a:solidFill>
            <a:srgbClr val="E8E2B6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một hình l</a:t>
            </a:r>
            <a:r>
              <a:rPr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bộ phần bề mặt của hình đó.</a:t>
            </a:r>
            <a:endParaRPr lang="vi-VN" altLang="x-none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3505200"/>
            <a:ext cx="7543800" cy="2057400"/>
          </a:xfrm>
          <a:prstGeom prst="roundRect">
            <a:avLst/>
          </a:prstGeom>
          <a:solidFill>
            <a:srgbClr val="FEC4DA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/>
          <p:nvPr/>
        </p:nvSpPr>
        <p:spPr>
          <a:xfrm>
            <a:off x="1066800" y="3657600"/>
            <a:ext cx="54102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latin typeface="Times New Roman" panose="02020603050405020304" pitchFamily="18" charset="0"/>
              </a:rPr>
              <a:t>1. Đặt 2 hình lên nhau. </a:t>
            </a:r>
            <a:endParaRPr sz="3000" dirty="0">
              <a:latin typeface="Times New Roman" panose="02020603050405020304" pitchFamily="18" charset="0"/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1066800" y="4318000"/>
            <a:ext cx="7010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latin typeface="Times New Roman" panose="02020603050405020304" pitchFamily="18" charset="0"/>
              </a:rPr>
              <a:t>2. Chia các hình thành những ô vuông nhỏ bằng nhau.</a:t>
            </a:r>
            <a:endParaRPr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5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charRg st="5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charRg st="5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charRg st="51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charRg st="51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5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" grpId="0" animBg="1" build="allAtOnce"/>
      <p:bldP spid="10" grpId="0" animBg="1"/>
      <p:bldP spid="10" grpId="1" animBg="1"/>
      <p:bldP spid="11" grpId="0" animBg="1"/>
      <p:bldP spid="12" grpId="0" animBg="1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63550" y="1905000"/>
            <a:ext cx="8229600" cy="1143000"/>
          </a:xfrm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sz="6600" b="1" dirty="0"/>
              <a:t>Thực hành</a:t>
            </a:r>
            <a:endParaRPr sz="6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TextBox 38"/>
          <p:cNvSpPr txBox="1"/>
          <p:nvPr/>
        </p:nvSpPr>
        <p:spPr>
          <a:xfrm>
            <a:off x="3505200" y="2514600"/>
            <a:ext cx="5486400" cy="3754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Câu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đúng, câu n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sai ?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ABC lớn hơn diện tích hình tứ giác ABCD.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ABC bé hơn diện tích hình tứ giác ABCD.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Diện tích hình tam giác ABC bằng diện tích hình tứ giác ABCD.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631825" y="-61912"/>
            <a:ext cx="4724400" cy="3082925"/>
            <a:chOff x="5181600" y="1066800"/>
            <a:chExt cx="3962400" cy="2804459"/>
          </a:xfrm>
        </p:grpSpPr>
        <p:sp>
          <p:nvSpPr>
            <p:cNvPr id="19475" name="Right Triangle 41"/>
            <p:cNvSpPr/>
            <p:nvPr/>
          </p:nvSpPr>
          <p:spPr>
            <a:xfrm rot="-9093238" flipH="1">
              <a:off x="5754441" y="2091561"/>
              <a:ext cx="2760783" cy="1490253"/>
            </a:xfrm>
            <a:prstGeom prst="rtTriangle">
              <a:avLst/>
            </a:prstGeom>
            <a:solidFill>
              <a:srgbClr val="33CCCC"/>
            </a:solidFill>
            <a:ln w="5715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19476" name="Isosceles Triangle 42"/>
            <p:cNvSpPr/>
            <p:nvPr/>
          </p:nvSpPr>
          <p:spPr>
            <a:xfrm rot="-10648806">
              <a:off x="5562600" y="2826324"/>
              <a:ext cx="3124200" cy="525942"/>
            </a:xfrm>
            <a:prstGeom prst="triangle">
              <a:avLst>
                <a:gd name="adj" fmla="val 50000"/>
              </a:avLst>
            </a:prstGeom>
            <a:solidFill>
              <a:srgbClr val="33CCCC"/>
            </a:solidFill>
            <a:ln w="5715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19477" name="TextBox 43"/>
            <p:cNvSpPr txBox="1"/>
            <p:nvPr/>
          </p:nvSpPr>
          <p:spPr>
            <a:xfrm>
              <a:off x="6096000" y="1066800"/>
              <a:ext cx="457200" cy="5189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78" name="TextBox 44"/>
            <p:cNvSpPr txBox="1"/>
            <p:nvPr/>
          </p:nvSpPr>
          <p:spPr>
            <a:xfrm>
              <a:off x="5181600" y="2590445"/>
              <a:ext cx="457200" cy="5189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79" name="TextBox 45"/>
            <p:cNvSpPr txBox="1"/>
            <p:nvPr/>
          </p:nvSpPr>
          <p:spPr>
            <a:xfrm>
              <a:off x="8686800" y="2590445"/>
              <a:ext cx="457200" cy="5189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480" name="TextBox 46"/>
            <p:cNvSpPr txBox="1"/>
            <p:nvPr/>
          </p:nvSpPr>
          <p:spPr>
            <a:xfrm>
              <a:off x="6934200" y="3352267"/>
              <a:ext cx="457200" cy="5189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52400" y="4343400"/>
            <a:ext cx="3200400" cy="914400"/>
            <a:chOff x="0" y="4495800"/>
            <a:chExt cx="3200400" cy="914400"/>
          </a:xfrm>
        </p:grpSpPr>
        <p:sp>
          <p:nvSpPr>
            <p:cNvPr id="19" name="24-Point Star 18"/>
            <p:cNvSpPr/>
            <p:nvPr/>
          </p:nvSpPr>
          <p:spPr bwMode="auto">
            <a:xfrm>
              <a:off x="0" y="4495800"/>
              <a:ext cx="2057400" cy="914400"/>
            </a:xfrm>
            <a:prstGeom prst="star24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9474" name="Straight Arrow Connector 22"/>
            <p:cNvCxnSpPr/>
            <p:nvPr/>
          </p:nvCxnSpPr>
          <p:spPr>
            <a:xfrm flipH="1">
              <a:off x="2133600" y="4724400"/>
              <a:ext cx="1066800" cy="228600"/>
            </a:xfrm>
            <a:prstGeom prst="straightConnector1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arrow" w="med" len="med"/>
            </a:ln>
          </p:spPr>
        </p:cxnSp>
      </p:grpSp>
      <p:grpSp>
        <p:nvGrpSpPr>
          <p:cNvPr id="4" name="Group 28"/>
          <p:cNvGrpSpPr/>
          <p:nvPr/>
        </p:nvGrpSpPr>
        <p:grpSpPr>
          <a:xfrm>
            <a:off x="1143000" y="3276600"/>
            <a:ext cx="2133600" cy="914400"/>
            <a:chOff x="685800" y="3505200"/>
            <a:chExt cx="2133600" cy="914400"/>
          </a:xfrm>
        </p:grpSpPr>
        <p:sp>
          <p:nvSpPr>
            <p:cNvPr id="18" name="24-Point Star 17"/>
            <p:cNvSpPr/>
            <p:nvPr/>
          </p:nvSpPr>
          <p:spPr bwMode="auto">
            <a:xfrm>
              <a:off x="685800" y="3505200"/>
              <a:ext cx="1371600" cy="914400"/>
            </a:xfrm>
            <a:prstGeom prst="star24">
              <a:avLst/>
            </a:prstGeom>
            <a:solidFill>
              <a:srgbClr val="99FF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Sai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9470" name="Straight Arrow Connector 26"/>
            <p:cNvCxnSpPr/>
            <p:nvPr/>
          </p:nvCxnSpPr>
          <p:spPr>
            <a:xfrm flipH="1">
              <a:off x="2209800" y="3810000"/>
              <a:ext cx="609600" cy="152400"/>
            </a:xfrm>
            <a:prstGeom prst="straightConnector1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arrow" w="med" len="med"/>
            </a:ln>
          </p:spPr>
        </p:cxnSp>
      </p:grpSp>
      <p:grpSp>
        <p:nvGrpSpPr>
          <p:cNvPr id="5" name="Group 30"/>
          <p:cNvGrpSpPr/>
          <p:nvPr/>
        </p:nvGrpSpPr>
        <p:grpSpPr>
          <a:xfrm>
            <a:off x="1219200" y="5410200"/>
            <a:ext cx="2209800" cy="914400"/>
            <a:chOff x="685800" y="5562600"/>
            <a:chExt cx="2209800" cy="914400"/>
          </a:xfrm>
        </p:grpSpPr>
        <p:sp>
          <p:nvSpPr>
            <p:cNvPr id="20" name="24-Point Star 19"/>
            <p:cNvSpPr/>
            <p:nvPr/>
          </p:nvSpPr>
          <p:spPr bwMode="auto">
            <a:xfrm>
              <a:off x="685800" y="5562600"/>
              <a:ext cx="1371600" cy="914400"/>
            </a:xfrm>
            <a:prstGeom prst="star24">
              <a:avLst/>
            </a:prstGeom>
            <a:solidFill>
              <a:srgbClr val="99FF33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Sai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9466" name="Straight Arrow Connector 27"/>
            <p:cNvCxnSpPr/>
            <p:nvPr/>
          </p:nvCxnSpPr>
          <p:spPr>
            <a:xfrm flipH="1">
              <a:off x="2209800" y="5791200"/>
              <a:ext cx="685800" cy="152400"/>
            </a:xfrm>
            <a:prstGeom prst="straightConnector1">
              <a:avLst/>
            </a:prstGeom>
            <a:ln w="38100" cap="flat" cmpd="sng">
              <a:solidFill>
                <a:srgbClr val="0000CC"/>
              </a:solidFill>
              <a:prstDash val="solid"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Box 22"/>
          <p:cNvSpPr txBox="1">
            <a:spLocks noChangeArrowheads="1"/>
          </p:cNvSpPr>
          <p:nvPr/>
        </p:nvSpPr>
        <p:spPr bwMode="auto">
          <a:xfrm>
            <a:off x="228600" y="533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Bài 2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 bwMode="auto">
          <a:xfrm>
            <a:off x="533400" y="2590225"/>
            <a:ext cx="2362200" cy="2838450"/>
            <a:chOff x="1219200" y="2895600"/>
            <a:chExt cx="2667000" cy="3454649"/>
          </a:xfrm>
          <a:solidFill>
            <a:schemeClr val="accent1">
              <a:lumMod val="50000"/>
            </a:schemeClr>
          </a:solidFill>
        </p:grpSpPr>
        <p:grpSp>
          <p:nvGrpSpPr>
            <p:cNvPr id="5144" name="Group 104"/>
            <p:cNvGrpSpPr/>
            <p:nvPr/>
          </p:nvGrpSpPr>
          <p:grpSpPr bwMode="auto">
            <a:xfrm>
              <a:off x="1219200" y="2895600"/>
              <a:ext cx="2667000" cy="2822575"/>
              <a:chOff x="3672" y="2408"/>
              <a:chExt cx="1296" cy="1136"/>
            </a:xfrm>
            <a:grpFill/>
          </p:grpSpPr>
          <p:sp>
            <p:nvSpPr>
              <p:cNvPr id="12" name="Rectangle 105"/>
              <p:cNvSpPr>
                <a:spLocks noChangeArrowheads="1"/>
              </p:cNvSpPr>
              <p:nvPr/>
            </p:nvSpPr>
            <p:spPr bwMode="auto">
              <a:xfrm>
                <a:off x="3672" y="3260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Rectangle 106"/>
              <p:cNvSpPr>
                <a:spLocks noChangeArrowheads="1"/>
              </p:cNvSpPr>
              <p:nvPr/>
            </p:nvSpPr>
            <p:spPr bwMode="auto">
              <a:xfrm>
                <a:off x="4320" y="2976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Rectangle 107"/>
              <p:cNvSpPr>
                <a:spLocks noChangeArrowheads="1"/>
              </p:cNvSpPr>
              <p:nvPr/>
            </p:nvSpPr>
            <p:spPr bwMode="auto">
              <a:xfrm>
                <a:off x="3996" y="2976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Rectangle 108"/>
              <p:cNvSpPr>
                <a:spLocks noChangeArrowheads="1"/>
              </p:cNvSpPr>
              <p:nvPr/>
            </p:nvSpPr>
            <p:spPr bwMode="auto">
              <a:xfrm>
                <a:off x="3672" y="2976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Rectangle 109"/>
              <p:cNvSpPr>
                <a:spLocks noChangeArrowheads="1"/>
              </p:cNvSpPr>
              <p:nvPr/>
            </p:nvSpPr>
            <p:spPr bwMode="auto">
              <a:xfrm>
                <a:off x="4320" y="2692"/>
                <a:ext cx="324" cy="285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Rectangle 110"/>
              <p:cNvSpPr>
                <a:spLocks noChangeArrowheads="1"/>
              </p:cNvSpPr>
              <p:nvPr/>
            </p:nvSpPr>
            <p:spPr bwMode="auto">
              <a:xfrm>
                <a:off x="3996" y="2692"/>
                <a:ext cx="324" cy="285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Rectangle 111"/>
              <p:cNvSpPr>
                <a:spLocks noChangeArrowheads="1"/>
              </p:cNvSpPr>
              <p:nvPr/>
            </p:nvSpPr>
            <p:spPr bwMode="auto">
              <a:xfrm>
                <a:off x="3672" y="2692"/>
                <a:ext cx="324" cy="285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Rectangle 112"/>
              <p:cNvSpPr>
                <a:spLocks noChangeArrowheads="1"/>
              </p:cNvSpPr>
              <p:nvPr/>
            </p:nvSpPr>
            <p:spPr bwMode="auto">
              <a:xfrm>
                <a:off x="4644" y="2408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Rectangle 113"/>
              <p:cNvSpPr>
                <a:spLocks noChangeArrowheads="1"/>
              </p:cNvSpPr>
              <p:nvPr/>
            </p:nvSpPr>
            <p:spPr bwMode="auto">
              <a:xfrm>
                <a:off x="4320" y="2408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Rectangle 114"/>
              <p:cNvSpPr>
                <a:spLocks noChangeArrowheads="1"/>
              </p:cNvSpPr>
              <p:nvPr/>
            </p:nvSpPr>
            <p:spPr bwMode="auto">
              <a:xfrm>
                <a:off x="3996" y="2408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Rectangle 115"/>
              <p:cNvSpPr>
                <a:spLocks noChangeArrowheads="1"/>
              </p:cNvSpPr>
              <p:nvPr/>
            </p:nvSpPr>
            <p:spPr bwMode="auto">
              <a:xfrm>
                <a:off x="3672" y="2408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145" name="TextBox 23"/>
            <p:cNvSpPr txBox="1">
              <a:spLocks noChangeArrowheads="1"/>
            </p:cNvSpPr>
            <p:nvPr/>
          </p:nvSpPr>
          <p:spPr bwMode="auto">
            <a:xfrm>
              <a:off x="2058015" y="5718443"/>
              <a:ext cx="457046" cy="63180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 bwMode="auto">
          <a:xfrm>
            <a:off x="6096000" y="2666425"/>
            <a:ext cx="2362200" cy="2836863"/>
            <a:chOff x="5181600" y="1295400"/>
            <a:chExt cx="3709115" cy="3978282"/>
          </a:xfrm>
          <a:solidFill>
            <a:srgbClr val="FFC000"/>
          </a:solidFill>
        </p:grpSpPr>
        <p:sp>
          <p:nvSpPr>
            <p:cNvPr id="5132" name="TextBox 24"/>
            <p:cNvSpPr txBox="1">
              <a:spLocks noChangeArrowheads="1"/>
            </p:cNvSpPr>
            <p:nvPr/>
          </p:nvSpPr>
          <p:spPr bwMode="auto">
            <a:xfrm>
              <a:off x="6609908" y="4545704"/>
              <a:ext cx="533435" cy="72797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Q</a:t>
              </a:r>
              <a:endPara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5133" name="Group 83"/>
            <p:cNvGrpSpPr/>
            <p:nvPr/>
          </p:nvGrpSpPr>
          <p:grpSpPr bwMode="auto">
            <a:xfrm>
              <a:off x="5181600" y="1295400"/>
              <a:ext cx="3709115" cy="3251200"/>
              <a:chOff x="3528" y="1020"/>
              <a:chExt cx="1296" cy="1136"/>
            </a:xfrm>
            <a:grpFill/>
          </p:grpSpPr>
          <p:sp>
            <p:nvSpPr>
              <p:cNvPr id="24" name="Rectangle 84"/>
              <p:cNvSpPr>
                <a:spLocks noChangeArrowheads="1"/>
              </p:cNvSpPr>
              <p:nvPr/>
            </p:nvSpPr>
            <p:spPr bwMode="auto">
              <a:xfrm>
                <a:off x="3852" y="1588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Rectangle 85"/>
              <p:cNvSpPr>
                <a:spLocks noChangeArrowheads="1"/>
              </p:cNvSpPr>
              <p:nvPr/>
            </p:nvSpPr>
            <p:spPr bwMode="auto">
              <a:xfrm>
                <a:off x="4176" y="1588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Rectangle 86"/>
              <p:cNvSpPr>
                <a:spLocks noChangeArrowheads="1"/>
              </p:cNvSpPr>
              <p:nvPr/>
            </p:nvSpPr>
            <p:spPr bwMode="auto">
              <a:xfrm>
                <a:off x="4176" y="1304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Rectangle 87"/>
              <p:cNvSpPr>
                <a:spLocks noChangeArrowheads="1"/>
              </p:cNvSpPr>
              <p:nvPr/>
            </p:nvSpPr>
            <p:spPr bwMode="auto">
              <a:xfrm>
                <a:off x="3852" y="1304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Rectangle 88"/>
              <p:cNvSpPr>
                <a:spLocks noChangeArrowheads="1"/>
              </p:cNvSpPr>
              <p:nvPr/>
            </p:nvSpPr>
            <p:spPr bwMode="auto">
              <a:xfrm>
                <a:off x="4176" y="1020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Rectangle 89"/>
              <p:cNvSpPr>
                <a:spLocks noChangeArrowheads="1"/>
              </p:cNvSpPr>
              <p:nvPr/>
            </p:nvSpPr>
            <p:spPr bwMode="auto">
              <a:xfrm>
                <a:off x="3852" y="1020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90"/>
              <p:cNvSpPr>
                <a:spLocks noChangeArrowheads="1"/>
              </p:cNvSpPr>
              <p:nvPr/>
            </p:nvSpPr>
            <p:spPr bwMode="auto">
              <a:xfrm>
                <a:off x="4500" y="1872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tangle 91"/>
              <p:cNvSpPr>
                <a:spLocks noChangeArrowheads="1"/>
              </p:cNvSpPr>
              <p:nvPr/>
            </p:nvSpPr>
            <p:spPr bwMode="auto">
              <a:xfrm>
                <a:off x="4176" y="1872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Rectangle 92"/>
              <p:cNvSpPr>
                <a:spLocks noChangeArrowheads="1"/>
              </p:cNvSpPr>
              <p:nvPr/>
            </p:nvSpPr>
            <p:spPr bwMode="auto">
              <a:xfrm>
                <a:off x="3852" y="1872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Rectangle 93"/>
              <p:cNvSpPr>
                <a:spLocks noChangeArrowheads="1"/>
              </p:cNvSpPr>
              <p:nvPr/>
            </p:nvSpPr>
            <p:spPr bwMode="auto">
              <a:xfrm>
                <a:off x="3528" y="1872"/>
                <a:ext cx="324" cy="284"/>
              </a:xfrm>
              <a:prstGeom prst="rect">
                <a:avLst/>
              </a:prstGeom>
              <a:grpFill/>
              <a:ln w="9525">
                <a:solidFill>
                  <a:srgbClr val="FF0066"/>
                </a:solidFill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37"/>
          <p:cNvGrpSpPr/>
          <p:nvPr/>
        </p:nvGrpSpPr>
        <p:grpSpPr>
          <a:xfrm>
            <a:off x="1143000" y="533400"/>
            <a:ext cx="8001000" cy="1362075"/>
            <a:chOff x="1143000" y="1524000"/>
            <a:chExt cx="8001000" cy="1361420"/>
          </a:xfrm>
        </p:grpSpPr>
        <p:sp>
          <p:nvSpPr>
            <p:cNvPr id="5129" name="TextBox 34"/>
            <p:cNvSpPr txBox="1">
              <a:spLocks noChangeArrowheads="1"/>
            </p:cNvSpPr>
            <p:nvPr/>
          </p:nvSpPr>
          <p:spPr bwMode="auto">
            <a:xfrm>
              <a:off x="1295400" y="1524000"/>
              <a:ext cx="65722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a/ </a:t>
              </a:r>
              <a:r>
                <a:rPr sz="2800" dirty="0">
                  <a:solidFill>
                    <a:srgbClr val="66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Hình  </a:t>
              </a:r>
              <a:r>
                <a:rPr sz="2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sz="2800" dirty="0">
                  <a:solidFill>
                    <a:srgbClr val="66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gồm bao nhiêu ô vuông ?                             </a:t>
              </a:r>
              <a:endParaRPr lang="vi-VN" altLang="x-none" sz="28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130" name="TextBox 38"/>
            <p:cNvSpPr txBox="1">
              <a:spLocks noChangeArrowheads="1"/>
            </p:cNvSpPr>
            <p:nvPr/>
          </p:nvSpPr>
          <p:spPr bwMode="auto">
            <a:xfrm>
              <a:off x="1143000" y="2362200"/>
              <a:ext cx="800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b/ </a:t>
              </a:r>
              <a:r>
                <a:rPr sz="280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So sánh diện tích hình </a:t>
              </a:r>
              <a:r>
                <a:rPr sz="2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 </a:t>
              </a:r>
              <a:r>
                <a:rPr sz="280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với diện tích hình </a:t>
              </a:r>
              <a:r>
                <a:rPr sz="2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Q</a:t>
              </a:r>
              <a:endParaRPr lang="vi-VN" altLang="x-none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5131" name="TextBox 40"/>
            <p:cNvSpPr txBox="1">
              <a:spLocks noChangeArrowheads="1"/>
            </p:cNvSpPr>
            <p:nvPr/>
          </p:nvSpPr>
          <p:spPr bwMode="auto">
            <a:xfrm>
              <a:off x="1676399" y="1905000"/>
              <a:ext cx="64865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sz="2800" dirty="0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Hình </a:t>
              </a:r>
              <a:r>
                <a:rPr sz="2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Q</a:t>
              </a:r>
              <a:r>
                <a:rPr sz="2800" dirty="0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gồm bao nhiêu ô vuông ? </a:t>
              </a:r>
              <a:r>
                <a:rPr sz="2800" dirty="0">
                  <a:solidFill>
                    <a:srgbClr val="66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vi-VN" altLang="x-none" sz="28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 bwMode="auto">
          <a:xfrm>
            <a:off x="76200" y="1905000"/>
            <a:ext cx="4343400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>
              <a:spcBef>
                <a:spcPct val="50000"/>
              </a:spcBef>
              <a:buNone/>
            </a:pPr>
            <a:r>
              <a:rPr sz="2800" dirty="0">
                <a:solidFill>
                  <a:srgbClr val="66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Hình  </a:t>
            </a: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sz="2800" dirty="0">
                <a:solidFill>
                  <a:srgbClr val="66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gồm 11 ô vuông</a:t>
            </a:r>
            <a:endParaRPr lang="vi-VN" altLang="x-none" sz="28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800600" y="1905000"/>
            <a:ext cx="4267200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>
              <a:spcBef>
                <a:spcPct val="50000"/>
              </a:spcBef>
              <a:buNone/>
            </a:pPr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Hình </a:t>
            </a: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gồm 10 ô vuông</a:t>
            </a:r>
            <a:endParaRPr lang="vi-VN" altLang="x-none" sz="28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71600" y="5588000"/>
            <a:ext cx="6496050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>
              <a:spcBef>
                <a:spcPct val="50000"/>
              </a:spcBef>
              <a:buNone/>
            </a:pPr>
            <a:r>
              <a:rPr sz="28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Diện tích hình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sz="28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&gt;</a:t>
            </a:r>
            <a:r>
              <a:rPr sz="2800" dirty="0">
                <a:solidFill>
                  <a:srgbClr val="00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diện tích hình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</a:t>
            </a:r>
            <a:endParaRPr lang="vi-VN" altLang="x-none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5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của một hình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9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057400" y="1022350"/>
            <a:ext cx="19812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Mục tiêu</a:t>
            </a:r>
            <a:endParaRPr kumimoji="0" lang="en-US" sz="3600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114300" y="2171700"/>
            <a:ext cx="3048000" cy="2362200"/>
          </a:xfrm>
          <a:prstGeom prst="trapezoid">
            <a:avLst>
              <a:gd name="adj" fmla="val 2332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rapezoid 19"/>
          <p:cNvSpPr/>
          <p:nvPr/>
        </p:nvSpPr>
        <p:spPr>
          <a:xfrm rot="5400000">
            <a:off x="3048000" y="2057400"/>
            <a:ext cx="3048000" cy="2743200"/>
          </a:xfrm>
          <a:prstGeom prst="trapezoid">
            <a:avLst>
              <a:gd name="adj" fmla="val 23322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rapezoid 20"/>
          <p:cNvSpPr/>
          <p:nvPr/>
        </p:nvSpPr>
        <p:spPr>
          <a:xfrm rot="5400000">
            <a:off x="5981700" y="2324100"/>
            <a:ext cx="2971800" cy="2286000"/>
          </a:xfrm>
          <a:prstGeom prst="trapezoid">
            <a:avLst>
              <a:gd name="adj" fmla="val 23322"/>
            </a:avLst>
          </a:prstGeom>
          <a:solidFill>
            <a:srgbClr val="346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Box 17"/>
          <p:cNvSpPr txBox="1"/>
          <p:nvPr/>
        </p:nvSpPr>
        <p:spPr>
          <a:xfrm>
            <a:off x="533400" y="2438400"/>
            <a:ext cx="2514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Biết thế nào là diện tích của một hình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7"/>
          <p:cNvSpPr txBox="1"/>
          <p:nvPr/>
        </p:nvSpPr>
        <p:spPr>
          <a:xfrm>
            <a:off x="3276600" y="2544763"/>
            <a:ext cx="2514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So sánh được diện tích các hình với nhau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6400800" y="2514600"/>
            <a:ext cx="23622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Vận dụng làm các bài tập có liên quan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8"/>
          <p:cNvSpPr/>
          <p:nvPr/>
        </p:nvSpPr>
        <p:spPr>
          <a:xfrm>
            <a:off x="1371600" y="8382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diện tích hình </a:t>
            </a:r>
            <a:r>
              <a:rPr sz="2800" b="1" dirty="0">
                <a:solidFill>
                  <a:srgbClr val="000000"/>
                </a:solidFill>
                <a:latin typeface="VNI-Commerce" pitchFamily="2" charset="0"/>
                <a:cs typeface="Times New Roman" panose="02020603050405020304" pitchFamily="18" charset="0"/>
              </a:rPr>
              <a:t>A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diện tích hình </a:t>
            </a:r>
            <a:r>
              <a:rPr sz="2800" b="1" dirty="0">
                <a:solidFill>
                  <a:srgbClr val="000000"/>
                </a:solidFill>
                <a:latin typeface="VNI-Commerce" pitchFamily="2" charset="0"/>
                <a:cs typeface="Times New Roman" panose="02020603050405020304" pitchFamily="18" charset="0"/>
              </a:rPr>
              <a:t>B</a:t>
            </a:r>
            <a:endParaRPr sz="2800" b="1" dirty="0">
              <a:solidFill>
                <a:srgbClr val="000000"/>
              </a:solidFill>
              <a:latin typeface="VNI-Commerce" pitchFamily="2" charset="0"/>
              <a:ea typeface="Times New Roman" panose="02020603050405020304" pitchFamily="18" charset="0"/>
            </a:endParaRPr>
          </a:p>
        </p:txBody>
      </p:sp>
      <p:sp>
        <p:nvSpPr>
          <p:cNvPr id="21507" name="TextBox 22"/>
          <p:cNvSpPr txBox="1"/>
          <p:nvPr/>
        </p:nvSpPr>
        <p:spPr>
          <a:xfrm>
            <a:off x="228600" y="838200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38"/>
          <p:cNvGrpSpPr/>
          <p:nvPr/>
        </p:nvGrpSpPr>
        <p:grpSpPr>
          <a:xfrm>
            <a:off x="457200" y="1600200"/>
            <a:ext cx="4406900" cy="2819400"/>
            <a:chOff x="2352" y="1380"/>
            <a:chExt cx="2776" cy="1776"/>
          </a:xfrm>
        </p:grpSpPr>
        <p:grpSp>
          <p:nvGrpSpPr>
            <p:cNvPr id="21523" name="Group 239"/>
            <p:cNvGrpSpPr/>
            <p:nvPr/>
          </p:nvGrpSpPr>
          <p:grpSpPr>
            <a:xfrm>
              <a:off x="2352" y="1380"/>
              <a:ext cx="1488" cy="1299"/>
              <a:chOff x="2448" y="2016"/>
              <a:chExt cx="1488" cy="1299"/>
            </a:xfrm>
          </p:grpSpPr>
          <p:sp>
            <p:nvSpPr>
              <p:cNvPr id="21531" name="AutoShape 240"/>
              <p:cNvSpPr/>
              <p:nvPr/>
            </p:nvSpPr>
            <p:spPr>
              <a:xfrm flipH="1">
                <a:off x="2448" y="2016"/>
                <a:ext cx="1478" cy="1296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1532" name="Line 241"/>
              <p:cNvSpPr/>
              <p:nvPr/>
            </p:nvSpPr>
            <p:spPr>
              <a:xfrm rot="-5400000" flipH="1">
                <a:off x="3000" y="2883"/>
                <a:ext cx="864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33" name="Line 242"/>
              <p:cNvSpPr/>
              <p:nvPr/>
            </p:nvSpPr>
            <p:spPr>
              <a:xfrm rot="5400000" flipH="1" flipV="1">
                <a:off x="3432" y="2376"/>
                <a:ext cx="0" cy="1008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34" name="Line 243"/>
              <p:cNvSpPr/>
              <p:nvPr/>
            </p:nvSpPr>
            <p:spPr>
              <a:xfrm rot="-5400000" flipH="1">
                <a:off x="3674" y="2205"/>
                <a:ext cx="0" cy="483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35" name="Line 244"/>
              <p:cNvSpPr/>
              <p:nvPr/>
            </p:nvSpPr>
            <p:spPr>
              <a:xfrm rot="-5400000" flipH="1" flipV="1">
                <a:off x="2720" y="3096"/>
                <a:ext cx="43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1524" name="Group 245"/>
            <p:cNvGrpSpPr/>
            <p:nvPr/>
          </p:nvGrpSpPr>
          <p:grpSpPr>
            <a:xfrm rot="-10800000" flipH="1">
              <a:off x="3833" y="1380"/>
              <a:ext cx="1295" cy="1296"/>
              <a:chOff x="2447" y="2016"/>
              <a:chExt cx="1489" cy="1296"/>
            </a:xfrm>
          </p:grpSpPr>
          <p:sp>
            <p:nvSpPr>
              <p:cNvPr id="21526" name="AutoShape 246"/>
              <p:cNvSpPr/>
              <p:nvPr/>
            </p:nvSpPr>
            <p:spPr>
              <a:xfrm rot="5400000">
                <a:off x="2544" y="1920"/>
                <a:ext cx="1296" cy="1488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1527" name="Line 247"/>
              <p:cNvSpPr/>
              <p:nvPr/>
            </p:nvSpPr>
            <p:spPr>
              <a:xfrm rot="10800000">
                <a:off x="2448" y="2451"/>
                <a:ext cx="99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8" name="Line 248"/>
              <p:cNvSpPr/>
              <p:nvPr/>
            </p:nvSpPr>
            <p:spPr>
              <a:xfrm rot="10800000">
                <a:off x="2934" y="2016"/>
                <a:ext cx="0" cy="864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9" name="Line 249"/>
              <p:cNvSpPr/>
              <p:nvPr/>
            </p:nvSpPr>
            <p:spPr>
              <a:xfrm rot="10800000">
                <a:off x="3432" y="2016"/>
                <a:ext cx="0" cy="432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30" name="Line 250"/>
              <p:cNvSpPr/>
              <p:nvPr/>
            </p:nvSpPr>
            <p:spPr>
              <a:xfrm rot="-10800000" flipV="1">
                <a:off x="2447" y="2888"/>
                <a:ext cx="496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25" name="Rectangle 251"/>
            <p:cNvSpPr/>
            <p:nvPr/>
          </p:nvSpPr>
          <p:spPr>
            <a:xfrm>
              <a:off x="3552" y="2724"/>
              <a:ext cx="52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0" hangingPunct="0"/>
              <a:r>
                <a:rPr sz="4800" b="1" dirty="0">
                  <a:solidFill>
                    <a:srgbClr val="0000FF"/>
                  </a:solidFill>
                  <a:latin typeface="VNI-Commerce" pitchFamily="2" charset="0"/>
                </a:rPr>
                <a:t>A</a:t>
              </a:r>
              <a:endParaRPr sz="4800" b="1" dirty="0">
                <a:solidFill>
                  <a:srgbClr val="0000FF"/>
                </a:solidFill>
                <a:latin typeface="VNI-Commerce" pitchFamily="2" charset="0"/>
              </a:endParaRPr>
            </a:p>
          </p:txBody>
        </p:sp>
      </p:grpSp>
      <p:grpSp>
        <p:nvGrpSpPr>
          <p:cNvPr id="5" name="Group 252"/>
          <p:cNvGrpSpPr/>
          <p:nvPr/>
        </p:nvGrpSpPr>
        <p:grpSpPr>
          <a:xfrm>
            <a:off x="5867400" y="1524000"/>
            <a:ext cx="2363788" cy="2743200"/>
            <a:chOff x="1248" y="336"/>
            <a:chExt cx="1489" cy="1728"/>
          </a:xfrm>
        </p:grpSpPr>
        <p:grpSp>
          <p:nvGrpSpPr>
            <p:cNvPr id="21510" name="Group 253"/>
            <p:cNvGrpSpPr/>
            <p:nvPr/>
          </p:nvGrpSpPr>
          <p:grpSpPr>
            <a:xfrm>
              <a:off x="1248" y="336"/>
              <a:ext cx="1488" cy="1299"/>
              <a:chOff x="2448" y="2016"/>
              <a:chExt cx="1488" cy="1299"/>
            </a:xfrm>
          </p:grpSpPr>
          <p:sp>
            <p:nvSpPr>
              <p:cNvPr id="21518" name="AutoShape 254"/>
              <p:cNvSpPr/>
              <p:nvPr/>
            </p:nvSpPr>
            <p:spPr>
              <a:xfrm flipH="1">
                <a:off x="2448" y="2016"/>
                <a:ext cx="1478" cy="1296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1519" name="Line 255"/>
              <p:cNvSpPr/>
              <p:nvPr/>
            </p:nvSpPr>
            <p:spPr>
              <a:xfrm rot="-5400000" flipH="1">
                <a:off x="3000" y="2883"/>
                <a:ext cx="864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0" name="Line 256"/>
              <p:cNvSpPr/>
              <p:nvPr/>
            </p:nvSpPr>
            <p:spPr>
              <a:xfrm rot="5400000" flipH="1" flipV="1">
                <a:off x="3432" y="2376"/>
                <a:ext cx="0" cy="1008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1" name="Line 257"/>
              <p:cNvSpPr/>
              <p:nvPr/>
            </p:nvSpPr>
            <p:spPr>
              <a:xfrm rot="-5400000" flipH="1">
                <a:off x="3674" y="2205"/>
                <a:ext cx="0" cy="483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2" name="Line 258"/>
              <p:cNvSpPr/>
              <p:nvPr/>
            </p:nvSpPr>
            <p:spPr>
              <a:xfrm rot="-5400000" flipH="1" flipV="1">
                <a:off x="2720" y="3096"/>
                <a:ext cx="43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1511" name="Group 259"/>
            <p:cNvGrpSpPr/>
            <p:nvPr/>
          </p:nvGrpSpPr>
          <p:grpSpPr>
            <a:xfrm>
              <a:off x="1248" y="336"/>
              <a:ext cx="1489" cy="1296"/>
              <a:chOff x="2447" y="2016"/>
              <a:chExt cx="1489" cy="1296"/>
            </a:xfrm>
          </p:grpSpPr>
          <p:sp>
            <p:nvSpPr>
              <p:cNvPr id="21513" name="AutoShape 260"/>
              <p:cNvSpPr/>
              <p:nvPr/>
            </p:nvSpPr>
            <p:spPr>
              <a:xfrm rot="5400000">
                <a:off x="2544" y="1920"/>
                <a:ext cx="1296" cy="1488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1514" name="Line 261"/>
              <p:cNvSpPr/>
              <p:nvPr/>
            </p:nvSpPr>
            <p:spPr>
              <a:xfrm rot="10800000">
                <a:off x="2448" y="2451"/>
                <a:ext cx="99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15" name="Line 262"/>
              <p:cNvSpPr/>
              <p:nvPr/>
            </p:nvSpPr>
            <p:spPr>
              <a:xfrm rot="10800000">
                <a:off x="2934" y="2016"/>
                <a:ext cx="0" cy="864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16" name="Line 263"/>
              <p:cNvSpPr/>
              <p:nvPr/>
            </p:nvSpPr>
            <p:spPr>
              <a:xfrm rot="10800000">
                <a:off x="3432" y="2016"/>
                <a:ext cx="0" cy="432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17" name="Line 264"/>
              <p:cNvSpPr/>
              <p:nvPr/>
            </p:nvSpPr>
            <p:spPr>
              <a:xfrm rot="-10800000" flipV="1">
                <a:off x="2447" y="2888"/>
                <a:ext cx="496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1512" name="Rectangle 265"/>
            <p:cNvSpPr/>
            <p:nvPr/>
          </p:nvSpPr>
          <p:spPr>
            <a:xfrm>
              <a:off x="1728" y="1632"/>
              <a:ext cx="52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0" hangingPunct="0"/>
              <a:r>
                <a:rPr sz="4800" b="1" dirty="0">
                  <a:solidFill>
                    <a:srgbClr val="0000FF"/>
                  </a:solidFill>
                  <a:latin typeface="VNI-Commerce" pitchFamily="2" charset="0"/>
                </a:rPr>
                <a:t>B</a:t>
              </a:r>
              <a:endParaRPr sz="4800" b="1" dirty="0">
                <a:solidFill>
                  <a:srgbClr val="0000FF"/>
                </a:solidFill>
                <a:latin typeface="VNI-Commerc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3124200" y="2667000"/>
            <a:ext cx="2362200" cy="2062163"/>
            <a:chOff x="2448" y="2016"/>
            <a:chExt cx="1488" cy="1299"/>
          </a:xfrm>
        </p:grpSpPr>
        <p:sp>
          <p:nvSpPr>
            <p:cNvPr id="22608" name="AutoShape 5"/>
            <p:cNvSpPr/>
            <p:nvPr/>
          </p:nvSpPr>
          <p:spPr>
            <a:xfrm flipH="1">
              <a:off x="2448" y="2016"/>
              <a:ext cx="1478" cy="129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609" name="Line 6"/>
            <p:cNvSpPr/>
            <p:nvPr/>
          </p:nvSpPr>
          <p:spPr>
            <a:xfrm rot="-5400000" flipH="1">
              <a:off x="3000" y="2883"/>
              <a:ext cx="864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10" name="Line 7"/>
            <p:cNvSpPr/>
            <p:nvPr/>
          </p:nvSpPr>
          <p:spPr>
            <a:xfrm rot="5400000" flipH="1" flipV="1">
              <a:off x="3432" y="2376"/>
              <a:ext cx="0" cy="1008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11" name="Line 8"/>
            <p:cNvSpPr/>
            <p:nvPr/>
          </p:nvSpPr>
          <p:spPr>
            <a:xfrm rot="-5400000" flipH="1">
              <a:off x="3674" y="2205"/>
              <a:ext cx="0" cy="483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12" name="Line 9"/>
            <p:cNvSpPr/>
            <p:nvPr/>
          </p:nvSpPr>
          <p:spPr>
            <a:xfrm rot="-5400000" flipH="1" flipV="1">
              <a:off x="2720" y="3096"/>
              <a:ext cx="43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0"/>
          <p:cNvGrpSpPr/>
          <p:nvPr/>
        </p:nvGrpSpPr>
        <p:grpSpPr>
          <a:xfrm>
            <a:off x="3119438" y="2667000"/>
            <a:ext cx="2363787" cy="2057400"/>
            <a:chOff x="2447" y="2016"/>
            <a:chExt cx="1489" cy="1296"/>
          </a:xfrm>
        </p:grpSpPr>
        <p:sp>
          <p:nvSpPr>
            <p:cNvPr id="22603" name="AutoShape 11"/>
            <p:cNvSpPr/>
            <p:nvPr/>
          </p:nvSpPr>
          <p:spPr>
            <a:xfrm rot="5400000">
              <a:off x="2544" y="1920"/>
              <a:ext cx="1296" cy="1488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604" name="Line 12"/>
            <p:cNvSpPr/>
            <p:nvPr/>
          </p:nvSpPr>
          <p:spPr>
            <a:xfrm rot="10800000">
              <a:off x="2448" y="2451"/>
              <a:ext cx="99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05" name="Line 13"/>
            <p:cNvSpPr/>
            <p:nvPr/>
          </p:nvSpPr>
          <p:spPr>
            <a:xfrm rot="10800000">
              <a:off x="2934" y="2016"/>
              <a:ext cx="0" cy="864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06" name="Line 14"/>
            <p:cNvSpPr/>
            <p:nvPr/>
          </p:nvSpPr>
          <p:spPr>
            <a:xfrm rot="10800000">
              <a:off x="3432" y="2016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07" name="Line 15"/>
            <p:cNvSpPr/>
            <p:nvPr/>
          </p:nvSpPr>
          <p:spPr>
            <a:xfrm rot="-10800000" flipV="1">
              <a:off x="2447" y="2888"/>
              <a:ext cx="496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16"/>
          <p:cNvGrpSpPr/>
          <p:nvPr/>
        </p:nvGrpSpPr>
        <p:grpSpPr>
          <a:xfrm>
            <a:off x="762000" y="2662238"/>
            <a:ext cx="2362200" cy="2062162"/>
            <a:chOff x="2448" y="2016"/>
            <a:chExt cx="1488" cy="1299"/>
          </a:xfrm>
        </p:grpSpPr>
        <p:sp>
          <p:nvSpPr>
            <p:cNvPr id="22598" name="AutoShape 17"/>
            <p:cNvSpPr/>
            <p:nvPr/>
          </p:nvSpPr>
          <p:spPr>
            <a:xfrm flipH="1">
              <a:off x="2448" y="2016"/>
              <a:ext cx="1478" cy="129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599" name="Line 18"/>
            <p:cNvSpPr/>
            <p:nvPr/>
          </p:nvSpPr>
          <p:spPr>
            <a:xfrm rot="-5400000" flipH="1">
              <a:off x="3000" y="2883"/>
              <a:ext cx="864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00" name="Line 19"/>
            <p:cNvSpPr/>
            <p:nvPr/>
          </p:nvSpPr>
          <p:spPr>
            <a:xfrm rot="5400000" flipH="1" flipV="1">
              <a:off x="3432" y="2376"/>
              <a:ext cx="0" cy="1008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01" name="Line 20"/>
            <p:cNvSpPr/>
            <p:nvPr/>
          </p:nvSpPr>
          <p:spPr>
            <a:xfrm rot="-5400000" flipH="1">
              <a:off x="3674" y="2205"/>
              <a:ext cx="0" cy="483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602" name="Line 21"/>
            <p:cNvSpPr/>
            <p:nvPr/>
          </p:nvSpPr>
          <p:spPr>
            <a:xfrm rot="-5400000" flipH="1" flipV="1">
              <a:off x="2720" y="3096"/>
              <a:ext cx="43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22"/>
          <p:cNvGrpSpPr/>
          <p:nvPr/>
        </p:nvGrpSpPr>
        <p:grpSpPr>
          <a:xfrm rot="-10800000" flipH="1">
            <a:off x="3113088" y="2667000"/>
            <a:ext cx="2055812" cy="2057400"/>
            <a:chOff x="2447" y="2016"/>
            <a:chExt cx="1489" cy="1296"/>
          </a:xfrm>
        </p:grpSpPr>
        <p:sp>
          <p:nvSpPr>
            <p:cNvPr id="22593" name="AutoShape 23"/>
            <p:cNvSpPr/>
            <p:nvPr/>
          </p:nvSpPr>
          <p:spPr>
            <a:xfrm rot="5400000">
              <a:off x="2544" y="1920"/>
              <a:ext cx="1296" cy="1488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594" name="Line 24"/>
            <p:cNvSpPr/>
            <p:nvPr/>
          </p:nvSpPr>
          <p:spPr>
            <a:xfrm rot="10800000">
              <a:off x="2448" y="2451"/>
              <a:ext cx="99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95" name="Line 25"/>
            <p:cNvSpPr/>
            <p:nvPr/>
          </p:nvSpPr>
          <p:spPr>
            <a:xfrm rot="10800000">
              <a:off x="2934" y="2016"/>
              <a:ext cx="0" cy="864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96" name="Line 26"/>
            <p:cNvSpPr/>
            <p:nvPr/>
          </p:nvSpPr>
          <p:spPr>
            <a:xfrm rot="10800000">
              <a:off x="3432" y="2016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97" name="Line 27"/>
            <p:cNvSpPr/>
            <p:nvPr/>
          </p:nvSpPr>
          <p:spPr>
            <a:xfrm rot="-10800000" flipV="1">
              <a:off x="2447" y="2888"/>
              <a:ext cx="496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64" name="Rectangle 28"/>
          <p:cNvSpPr/>
          <p:nvPr/>
        </p:nvSpPr>
        <p:spPr>
          <a:xfrm>
            <a:off x="2286000" y="4724400"/>
            <a:ext cx="838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sz="4800" dirty="0">
                <a:solidFill>
                  <a:srgbClr val="0000FF"/>
                </a:solidFill>
                <a:latin typeface="VNI-Commerce" pitchFamily="2" charset="0"/>
              </a:rPr>
              <a:t>A</a:t>
            </a:r>
            <a:endParaRPr sz="4800" dirty="0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39965" name="Text Box 29"/>
          <p:cNvSpPr txBox="1"/>
          <p:nvPr/>
        </p:nvSpPr>
        <p:spPr>
          <a:xfrm rot="-5400000">
            <a:off x="2667000" y="4800600"/>
            <a:ext cx="914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5400" dirty="0">
                <a:solidFill>
                  <a:srgbClr val="FF0000"/>
                </a:solidFill>
                <a:latin typeface=".VnArial Narrow" panose="020B7200000000000000" pitchFamily="34" charset="0"/>
                <a:sym typeface="Wingdings" panose="05000000000000000000" pitchFamily="2" charset="2"/>
              </a:rPr>
              <a:t></a:t>
            </a:r>
            <a:endParaRPr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6" name="Group 30"/>
          <p:cNvGrpSpPr/>
          <p:nvPr/>
        </p:nvGrpSpPr>
        <p:grpSpPr>
          <a:xfrm>
            <a:off x="4876800" y="2667000"/>
            <a:ext cx="2362200" cy="2062163"/>
            <a:chOff x="2448" y="2016"/>
            <a:chExt cx="1488" cy="1299"/>
          </a:xfrm>
        </p:grpSpPr>
        <p:sp>
          <p:nvSpPr>
            <p:cNvPr id="22588" name="AutoShape 31"/>
            <p:cNvSpPr/>
            <p:nvPr/>
          </p:nvSpPr>
          <p:spPr>
            <a:xfrm flipH="1">
              <a:off x="2448" y="2016"/>
              <a:ext cx="1478" cy="129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589" name="Line 32"/>
            <p:cNvSpPr/>
            <p:nvPr/>
          </p:nvSpPr>
          <p:spPr>
            <a:xfrm rot="-5400000" flipH="1">
              <a:off x="3000" y="2883"/>
              <a:ext cx="864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90" name="Line 33"/>
            <p:cNvSpPr/>
            <p:nvPr/>
          </p:nvSpPr>
          <p:spPr>
            <a:xfrm rot="5400000" flipH="1" flipV="1">
              <a:off x="3432" y="2376"/>
              <a:ext cx="0" cy="1008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91" name="Line 34"/>
            <p:cNvSpPr/>
            <p:nvPr/>
          </p:nvSpPr>
          <p:spPr>
            <a:xfrm rot="-5400000" flipH="1">
              <a:off x="3674" y="2205"/>
              <a:ext cx="0" cy="483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92" name="Line 35"/>
            <p:cNvSpPr/>
            <p:nvPr/>
          </p:nvSpPr>
          <p:spPr>
            <a:xfrm rot="-5400000" flipH="1" flipV="1">
              <a:off x="2720" y="3096"/>
              <a:ext cx="43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36"/>
          <p:cNvGrpSpPr/>
          <p:nvPr/>
        </p:nvGrpSpPr>
        <p:grpSpPr>
          <a:xfrm>
            <a:off x="4876800" y="2667000"/>
            <a:ext cx="2363788" cy="2057400"/>
            <a:chOff x="2447" y="2016"/>
            <a:chExt cx="1489" cy="1296"/>
          </a:xfrm>
        </p:grpSpPr>
        <p:sp>
          <p:nvSpPr>
            <p:cNvPr id="22583" name="AutoShape 37"/>
            <p:cNvSpPr/>
            <p:nvPr/>
          </p:nvSpPr>
          <p:spPr>
            <a:xfrm rot="5400000">
              <a:off x="2544" y="1920"/>
              <a:ext cx="1296" cy="1488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584" name="Line 38"/>
            <p:cNvSpPr/>
            <p:nvPr/>
          </p:nvSpPr>
          <p:spPr>
            <a:xfrm rot="10800000">
              <a:off x="2448" y="2451"/>
              <a:ext cx="99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85" name="Line 39"/>
            <p:cNvSpPr/>
            <p:nvPr/>
          </p:nvSpPr>
          <p:spPr>
            <a:xfrm rot="10800000">
              <a:off x="2934" y="2016"/>
              <a:ext cx="0" cy="864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86" name="Line 40"/>
            <p:cNvSpPr/>
            <p:nvPr/>
          </p:nvSpPr>
          <p:spPr>
            <a:xfrm rot="10800000">
              <a:off x="3432" y="2016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87" name="Line 41"/>
            <p:cNvSpPr/>
            <p:nvPr/>
          </p:nvSpPr>
          <p:spPr>
            <a:xfrm rot="-10800000" flipV="1">
              <a:off x="2447" y="2888"/>
              <a:ext cx="496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42"/>
          <p:cNvGrpSpPr/>
          <p:nvPr/>
        </p:nvGrpSpPr>
        <p:grpSpPr>
          <a:xfrm>
            <a:off x="2514600" y="2667000"/>
            <a:ext cx="2362200" cy="2057400"/>
            <a:chOff x="2448" y="2019"/>
            <a:chExt cx="1488" cy="1296"/>
          </a:xfrm>
        </p:grpSpPr>
        <p:sp>
          <p:nvSpPr>
            <p:cNvPr id="22578" name="AutoShape 43"/>
            <p:cNvSpPr/>
            <p:nvPr/>
          </p:nvSpPr>
          <p:spPr>
            <a:xfrm flipH="1">
              <a:off x="2448" y="2019"/>
              <a:ext cx="1478" cy="129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579" name="Line 44"/>
            <p:cNvSpPr/>
            <p:nvPr/>
          </p:nvSpPr>
          <p:spPr>
            <a:xfrm rot="-5400000" flipH="1">
              <a:off x="3000" y="2883"/>
              <a:ext cx="864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80" name="Line 45"/>
            <p:cNvSpPr/>
            <p:nvPr/>
          </p:nvSpPr>
          <p:spPr>
            <a:xfrm rot="5400000" flipH="1" flipV="1">
              <a:off x="3432" y="2376"/>
              <a:ext cx="0" cy="1008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81" name="Line 46"/>
            <p:cNvSpPr/>
            <p:nvPr/>
          </p:nvSpPr>
          <p:spPr>
            <a:xfrm rot="-5400000" flipH="1">
              <a:off x="3674" y="2205"/>
              <a:ext cx="0" cy="483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82" name="Line 47"/>
            <p:cNvSpPr/>
            <p:nvPr/>
          </p:nvSpPr>
          <p:spPr>
            <a:xfrm rot="-5400000" flipH="1" flipV="1">
              <a:off x="2720" y="3096"/>
              <a:ext cx="43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" name="Group 48"/>
          <p:cNvGrpSpPr/>
          <p:nvPr/>
        </p:nvGrpSpPr>
        <p:grpSpPr>
          <a:xfrm rot="-10800000" flipH="1">
            <a:off x="4865688" y="2667000"/>
            <a:ext cx="2055812" cy="2057400"/>
            <a:chOff x="2447" y="2016"/>
            <a:chExt cx="1489" cy="1296"/>
          </a:xfrm>
        </p:grpSpPr>
        <p:sp>
          <p:nvSpPr>
            <p:cNvPr id="22573" name="AutoShape 49"/>
            <p:cNvSpPr/>
            <p:nvPr/>
          </p:nvSpPr>
          <p:spPr>
            <a:xfrm rot="5400000">
              <a:off x="2544" y="1920"/>
              <a:ext cx="1296" cy="1488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rgbClr val="FF00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/>
              <a:endParaRPr lang="vi-VN" altLang="x-none" dirty="0">
                <a:latin typeface=".VnTime" panose="020B7200000000000000" pitchFamily="34" charset="0"/>
              </a:endParaRPr>
            </a:p>
          </p:txBody>
        </p:sp>
        <p:sp>
          <p:nvSpPr>
            <p:cNvPr id="22574" name="Line 50"/>
            <p:cNvSpPr/>
            <p:nvPr/>
          </p:nvSpPr>
          <p:spPr>
            <a:xfrm rot="10800000">
              <a:off x="2448" y="2451"/>
              <a:ext cx="992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75" name="Line 51"/>
            <p:cNvSpPr/>
            <p:nvPr/>
          </p:nvSpPr>
          <p:spPr>
            <a:xfrm rot="10800000">
              <a:off x="2934" y="2016"/>
              <a:ext cx="0" cy="864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76" name="Line 52"/>
            <p:cNvSpPr/>
            <p:nvPr/>
          </p:nvSpPr>
          <p:spPr>
            <a:xfrm rot="10800000">
              <a:off x="3432" y="2016"/>
              <a:ext cx="0" cy="432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77" name="Line 53"/>
            <p:cNvSpPr/>
            <p:nvPr/>
          </p:nvSpPr>
          <p:spPr>
            <a:xfrm rot="-10800000" flipV="1">
              <a:off x="2447" y="2888"/>
              <a:ext cx="496" cy="0"/>
            </a:xfrm>
            <a:prstGeom prst="line">
              <a:avLst/>
            </a:prstGeom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90" name="Rectangle 54"/>
          <p:cNvSpPr/>
          <p:nvPr/>
        </p:nvSpPr>
        <p:spPr>
          <a:xfrm>
            <a:off x="4038600" y="4724400"/>
            <a:ext cx="838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sz="4800" dirty="0">
                <a:solidFill>
                  <a:srgbClr val="0000FF"/>
                </a:solidFill>
                <a:latin typeface="VNI-Commerce" pitchFamily="2" charset="0"/>
              </a:rPr>
              <a:t>A</a:t>
            </a:r>
            <a:endParaRPr sz="4800" dirty="0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39991" name="Rectangle 55"/>
          <p:cNvSpPr/>
          <p:nvPr/>
        </p:nvSpPr>
        <p:spPr>
          <a:xfrm>
            <a:off x="5486400" y="4800600"/>
            <a:ext cx="8382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sz="4800" dirty="0">
                <a:solidFill>
                  <a:srgbClr val="0000FF"/>
                </a:solidFill>
                <a:latin typeface="VNI-Commerce" pitchFamily="2" charset="0"/>
              </a:rPr>
              <a:t>B</a:t>
            </a:r>
            <a:endParaRPr sz="4800" dirty="0">
              <a:solidFill>
                <a:srgbClr val="0000FF"/>
              </a:solidFill>
              <a:latin typeface="VNI-Commerce" pitchFamily="2" charset="0"/>
            </a:endParaRPr>
          </a:p>
        </p:txBody>
      </p:sp>
      <p:grpSp>
        <p:nvGrpSpPr>
          <p:cNvPr id="10" name="Group 56"/>
          <p:cNvGrpSpPr/>
          <p:nvPr/>
        </p:nvGrpSpPr>
        <p:grpSpPr>
          <a:xfrm>
            <a:off x="469900" y="2667000"/>
            <a:ext cx="4406900" cy="2667000"/>
            <a:chOff x="2352" y="1380"/>
            <a:chExt cx="2776" cy="1680"/>
          </a:xfrm>
        </p:grpSpPr>
        <p:grpSp>
          <p:nvGrpSpPr>
            <p:cNvPr id="22560" name="Group 57"/>
            <p:cNvGrpSpPr/>
            <p:nvPr/>
          </p:nvGrpSpPr>
          <p:grpSpPr>
            <a:xfrm>
              <a:off x="2352" y="1380"/>
              <a:ext cx="1488" cy="1299"/>
              <a:chOff x="2448" y="2016"/>
              <a:chExt cx="1488" cy="1299"/>
            </a:xfrm>
          </p:grpSpPr>
          <p:sp>
            <p:nvSpPr>
              <p:cNvPr id="22568" name="AutoShape 58"/>
              <p:cNvSpPr/>
              <p:nvPr/>
            </p:nvSpPr>
            <p:spPr>
              <a:xfrm flipH="1">
                <a:off x="2448" y="2016"/>
                <a:ext cx="1478" cy="1296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2569" name="Line 59"/>
              <p:cNvSpPr/>
              <p:nvPr/>
            </p:nvSpPr>
            <p:spPr>
              <a:xfrm rot="-5400000" flipH="1">
                <a:off x="3000" y="2883"/>
                <a:ext cx="864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0" name="Line 60"/>
              <p:cNvSpPr/>
              <p:nvPr/>
            </p:nvSpPr>
            <p:spPr>
              <a:xfrm rot="5400000" flipH="1" flipV="1">
                <a:off x="3432" y="2376"/>
                <a:ext cx="0" cy="1008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1" name="Line 61"/>
              <p:cNvSpPr/>
              <p:nvPr/>
            </p:nvSpPr>
            <p:spPr>
              <a:xfrm rot="-5400000" flipH="1">
                <a:off x="3674" y="2205"/>
                <a:ext cx="0" cy="483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2" name="Line 62"/>
              <p:cNvSpPr/>
              <p:nvPr/>
            </p:nvSpPr>
            <p:spPr>
              <a:xfrm rot="-5400000" flipH="1" flipV="1">
                <a:off x="2720" y="3096"/>
                <a:ext cx="43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2561" name="Group 63"/>
            <p:cNvGrpSpPr/>
            <p:nvPr/>
          </p:nvGrpSpPr>
          <p:grpSpPr>
            <a:xfrm rot="-10800000" flipH="1">
              <a:off x="3833" y="1380"/>
              <a:ext cx="1295" cy="1296"/>
              <a:chOff x="2447" y="2016"/>
              <a:chExt cx="1489" cy="1296"/>
            </a:xfrm>
          </p:grpSpPr>
          <p:sp>
            <p:nvSpPr>
              <p:cNvPr id="22563" name="AutoShape 64"/>
              <p:cNvSpPr/>
              <p:nvPr/>
            </p:nvSpPr>
            <p:spPr>
              <a:xfrm rot="5400000">
                <a:off x="2544" y="1920"/>
                <a:ext cx="1296" cy="1488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2564" name="Line 65"/>
              <p:cNvSpPr/>
              <p:nvPr/>
            </p:nvSpPr>
            <p:spPr>
              <a:xfrm rot="10800000">
                <a:off x="2448" y="2451"/>
                <a:ext cx="99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5" name="Line 66"/>
              <p:cNvSpPr/>
              <p:nvPr/>
            </p:nvSpPr>
            <p:spPr>
              <a:xfrm rot="10800000">
                <a:off x="2934" y="2016"/>
                <a:ext cx="0" cy="864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6" name="Line 67"/>
              <p:cNvSpPr/>
              <p:nvPr/>
            </p:nvSpPr>
            <p:spPr>
              <a:xfrm rot="10800000">
                <a:off x="3432" y="2016"/>
                <a:ext cx="0" cy="432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7" name="Line 68"/>
              <p:cNvSpPr/>
              <p:nvPr/>
            </p:nvSpPr>
            <p:spPr>
              <a:xfrm rot="-10800000" flipV="1">
                <a:off x="2447" y="2888"/>
                <a:ext cx="496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62" name="Rectangle 69"/>
            <p:cNvSpPr/>
            <p:nvPr/>
          </p:nvSpPr>
          <p:spPr>
            <a:xfrm>
              <a:off x="3216" y="2628"/>
              <a:ext cx="52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0" hangingPunct="0"/>
              <a:r>
                <a:rPr sz="4800" dirty="0">
                  <a:solidFill>
                    <a:srgbClr val="0000FF"/>
                  </a:solidFill>
                  <a:latin typeface="VNI-Commerce" pitchFamily="2" charset="0"/>
                </a:rPr>
                <a:t>A</a:t>
              </a:r>
              <a:endParaRPr sz="4800" dirty="0">
                <a:solidFill>
                  <a:srgbClr val="0000FF"/>
                </a:solidFill>
                <a:latin typeface="VNI-Commerce" pitchFamily="2" charset="0"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5486400" y="2667000"/>
            <a:ext cx="2363788" cy="2743200"/>
            <a:chOff x="1248" y="336"/>
            <a:chExt cx="1489" cy="1728"/>
          </a:xfrm>
        </p:grpSpPr>
        <p:grpSp>
          <p:nvGrpSpPr>
            <p:cNvPr id="22547" name="Group 71"/>
            <p:cNvGrpSpPr/>
            <p:nvPr/>
          </p:nvGrpSpPr>
          <p:grpSpPr>
            <a:xfrm>
              <a:off x="1248" y="336"/>
              <a:ext cx="1488" cy="1299"/>
              <a:chOff x="2448" y="2016"/>
              <a:chExt cx="1488" cy="1299"/>
            </a:xfrm>
          </p:grpSpPr>
          <p:sp>
            <p:nvSpPr>
              <p:cNvPr id="22555" name="AutoShape 72"/>
              <p:cNvSpPr/>
              <p:nvPr/>
            </p:nvSpPr>
            <p:spPr>
              <a:xfrm flipH="1">
                <a:off x="2448" y="2016"/>
                <a:ext cx="1478" cy="1296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2556" name="Line 73"/>
              <p:cNvSpPr/>
              <p:nvPr/>
            </p:nvSpPr>
            <p:spPr>
              <a:xfrm rot="-5400000" flipH="1">
                <a:off x="3000" y="2883"/>
                <a:ext cx="864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7" name="Line 74"/>
              <p:cNvSpPr/>
              <p:nvPr/>
            </p:nvSpPr>
            <p:spPr>
              <a:xfrm rot="5400000" flipH="1" flipV="1">
                <a:off x="3432" y="2376"/>
                <a:ext cx="0" cy="1008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8" name="Line 75"/>
              <p:cNvSpPr/>
              <p:nvPr/>
            </p:nvSpPr>
            <p:spPr>
              <a:xfrm rot="-5400000" flipH="1">
                <a:off x="3674" y="2205"/>
                <a:ext cx="0" cy="483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9" name="Line 76"/>
              <p:cNvSpPr/>
              <p:nvPr/>
            </p:nvSpPr>
            <p:spPr>
              <a:xfrm rot="-5400000" flipH="1" flipV="1">
                <a:off x="2720" y="3096"/>
                <a:ext cx="43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2548" name="Group 77"/>
            <p:cNvGrpSpPr/>
            <p:nvPr/>
          </p:nvGrpSpPr>
          <p:grpSpPr>
            <a:xfrm>
              <a:off x="1248" y="336"/>
              <a:ext cx="1489" cy="1296"/>
              <a:chOff x="2447" y="2016"/>
              <a:chExt cx="1489" cy="1296"/>
            </a:xfrm>
          </p:grpSpPr>
          <p:sp>
            <p:nvSpPr>
              <p:cNvPr id="22550" name="AutoShape 78"/>
              <p:cNvSpPr/>
              <p:nvPr/>
            </p:nvSpPr>
            <p:spPr>
              <a:xfrm rot="5400000">
                <a:off x="2544" y="1920"/>
                <a:ext cx="1296" cy="1488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rgbClr val="FF006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dirty="0">
                  <a:latin typeface=".VnTime" panose="020B7200000000000000" pitchFamily="34" charset="0"/>
                </a:endParaRPr>
              </a:p>
            </p:txBody>
          </p:sp>
          <p:sp>
            <p:nvSpPr>
              <p:cNvPr id="22551" name="Line 79"/>
              <p:cNvSpPr/>
              <p:nvPr/>
            </p:nvSpPr>
            <p:spPr>
              <a:xfrm rot="10800000">
                <a:off x="2448" y="2451"/>
                <a:ext cx="992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2" name="Line 80"/>
              <p:cNvSpPr/>
              <p:nvPr/>
            </p:nvSpPr>
            <p:spPr>
              <a:xfrm rot="10800000">
                <a:off x="2934" y="2016"/>
                <a:ext cx="0" cy="864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3" name="Line 81"/>
              <p:cNvSpPr/>
              <p:nvPr/>
            </p:nvSpPr>
            <p:spPr>
              <a:xfrm rot="10800000">
                <a:off x="3432" y="2016"/>
                <a:ext cx="0" cy="432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4" name="Line 82"/>
              <p:cNvSpPr/>
              <p:nvPr/>
            </p:nvSpPr>
            <p:spPr>
              <a:xfrm rot="-10800000" flipV="1">
                <a:off x="2447" y="2888"/>
                <a:ext cx="496" cy="0"/>
              </a:xfrm>
              <a:prstGeom prst="line">
                <a:avLst/>
              </a:prstGeom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49" name="Rectangle 83"/>
            <p:cNvSpPr/>
            <p:nvPr/>
          </p:nvSpPr>
          <p:spPr>
            <a:xfrm>
              <a:off x="1632" y="1632"/>
              <a:ext cx="52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 eaLnBrk="0" hangingPunct="0"/>
              <a:r>
                <a:rPr sz="4800" dirty="0">
                  <a:solidFill>
                    <a:srgbClr val="0000FF"/>
                  </a:solidFill>
                  <a:latin typeface="VNI-Commerce" pitchFamily="2" charset="0"/>
                </a:rPr>
                <a:t>B</a:t>
              </a:r>
              <a:endParaRPr sz="4800" dirty="0">
                <a:solidFill>
                  <a:srgbClr val="0000FF"/>
                </a:solidFill>
                <a:latin typeface="VNI-Commerce" pitchFamily="2" charset="0"/>
              </a:endParaRPr>
            </a:p>
          </p:txBody>
        </p:sp>
      </p:grpSp>
      <p:sp>
        <p:nvSpPr>
          <p:cNvPr id="40020" name="Text Box 84"/>
          <p:cNvSpPr txBox="1"/>
          <p:nvPr/>
        </p:nvSpPr>
        <p:spPr>
          <a:xfrm rot="-2565255">
            <a:off x="3998913" y="4684713"/>
            <a:ext cx="914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5400" dirty="0">
                <a:solidFill>
                  <a:srgbClr val="FF0000"/>
                </a:solidFill>
                <a:latin typeface=".VnArial Narrow" panose="020B7200000000000000" pitchFamily="34" charset="0"/>
                <a:sym typeface="Wingdings" panose="05000000000000000000" pitchFamily="2" charset="2"/>
              </a:rPr>
              <a:t></a:t>
            </a:r>
            <a:endParaRPr sz="32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2545" name="Rectangle 8"/>
          <p:cNvSpPr/>
          <p:nvPr/>
        </p:nvSpPr>
        <p:spPr>
          <a:xfrm>
            <a:off x="1371600" y="17526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eaLnBrk="0" hangingPunct="0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diện tích hình </a:t>
            </a:r>
            <a:r>
              <a:rPr sz="2800" b="1" dirty="0">
                <a:solidFill>
                  <a:srgbClr val="000000"/>
                </a:solidFill>
                <a:latin typeface="VNI-Commerce" pitchFamily="2" charset="0"/>
                <a:cs typeface="Times New Roman" panose="02020603050405020304" pitchFamily="18" charset="0"/>
              </a:rPr>
              <a:t>A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diện tích hình </a:t>
            </a:r>
            <a:r>
              <a:rPr sz="2800" b="1" dirty="0">
                <a:solidFill>
                  <a:srgbClr val="000000"/>
                </a:solidFill>
                <a:latin typeface="VNI-Commerce" pitchFamily="2" charset="0"/>
                <a:cs typeface="Times New Roman" panose="02020603050405020304" pitchFamily="18" charset="0"/>
              </a:rPr>
              <a:t>B</a:t>
            </a:r>
            <a:endParaRPr sz="2800" b="1" dirty="0">
              <a:solidFill>
                <a:srgbClr val="000000"/>
              </a:solidFill>
              <a:latin typeface="VNI-Commerce" pitchFamily="2" charset="0"/>
              <a:ea typeface="Times New Roman" panose="02020603050405020304" pitchFamily="18" charset="0"/>
            </a:endParaRPr>
          </a:p>
        </p:txBody>
      </p:sp>
      <p:sp>
        <p:nvSpPr>
          <p:cNvPr id="22546" name="TextBox 22"/>
          <p:cNvSpPr txBox="1"/>
          <p:nvPr/>
        </p:nvSpPr>
        <p:spPr>
          <a:xfrm>
            <a:off x="228600" y="1752600"/>
            <a:ext cx="121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0867E-6 L 3.33333E-6 -0.455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46 L 0.18855 0.0044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3.7037E-6 L 0.1875 0.00533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486 L 0.32066 -0.3826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20416 -0.00578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4" grpId="0"/>
      <p:bldP spid="39964" grpId="1"/>
      <p:bldP spid="39965" grpId="0"/>
      <p:bldP spid="39965" grpId="1"/>
      <p:bldP spid="39965" grpId="2"/>
      <p:bldP spid="39990" grpId="0"/>
      <p:bldP spid="39990" grpId="1"/>
      <p:bldP spid="39991" grpId="0"/>
      <p:bldP spid="39991" grpId="1"/>
      <p:bldP spid="40020" grpId="0"/>
      <p:bldP spid="40020" grpId="1"/>
      <p:bldP spid="4002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55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5410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Các cách so sánh diện tích 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533400" y="2057400"/>
            <a:ext cx="8305800" cy="3505200"/>
          </a:xfrm>
          <a:prstGeom prst="roundRect">
            <a:avLst/>
          </a:prstGeom>
          <a:solidFill>
            <a:srgbClr val="FEC4DA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/>
          <p:nvPr/>
        </p:nvSpPr>
        <p:spPr>
          <a:xfrm>
            <a:off x="990600" y="2362200"/>
            <a:ext cx="7391400" cy="1708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rPr sz="3000" dirty="0">
                <a:latin typeface="Times New Roman" panose="02020603050405020304" pitchFamily="18" charset="0"/>
              </a:rPr>
              <a:t>Dùng các tờ giấy màu khác nhau</a:t>
            </a:r>
            <a:endParaRPr sz="3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sz="3000" dirty="0">
                <a:latin typeface="Times New Roman" panose="02020603050405020304" pitchFamily="18" charset="0"/>
              </a:rPr>
              <a:t>Cắt thành các hình chữ nhật/ hình vuông/ hình tròn/ hình tam giác,… có diện tích khác nhau </a:t>
            </a:r>
            <a:endParaRPr sz="3000" dirty="0">
              <a:latin typeface="Times New Roman" panose="02020603050405020304" pitchFamily="18" charset="0"/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990600" y="4165600"/>
            <a:ext cx="7010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latin typeface="Times New Roman" panose="02020603050405020304" pitchFamily="18" charset="0"/>
              </a:rPr>
              <a:t>- Sáng tạo các hình vừa cắt được thành một sản phẩm mà con thích nhất để trang trí.</a:t>
            </a:r>
            <a:endParaRPr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2" grpId="0" animBg="1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BAR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76200"/>
            <a:ext cx="84264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 descr="BAR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324600"/>
            <a:ext cx="8424863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457200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28600"/>
            <a:ext cx="457200" cy="63246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Straight Connector 22"/>
          <p:cNvCxnSpPr/>
          <p:nvPr/>
        </p:nvCxnSpPr>
        <p:spPr>
          <a:xfrm>
            <a:off x="4876800" y="9144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0052120">
            <a:off x="336524" y="2808733"/>
            <a:ext cx="8276420" cy="1184259"/>
          </a:xfrm>
          <a:prstGeom prst="rect">
            <a:avLst/>
          </a:prstGeom>
          <a:noFill/>
        </p:spPr>
        <p:txBody>
          <a:bodyPr wrap="none" numCol="1">
            <a:prstTxWarp prst="textTriang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con và hẹn gặp lại</a:t>
            </a:r>
            <a:endParaRPr kumimoji="0" lang="en-US" sz="54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584" name="Picture 2" descr="https://img4.thuthuatphanmem.vn/uploads/2019/11/03/hinh-anh-con-khi-hoat-hinh-dep-nhat_1029356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397375"/>
            <a:ext cx="1143000" cy="108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4" descr="https://img4.thuthuatphanmem.vn/uploads/2019/11/03/hinh-anh-con-khi-tren-cay-dep-nhat_1029358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334000"/>
            <a:ext cx="1365250" cy="95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6" descr="https://img4.thuthuatphanmem.vn/uploads/2019/11/03/hinh-anh-khi-hoat-hinh-de-thuong_1029361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" y="590550"/>
            <a:ext cx="2505075" cy="225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2" descr="https://img4.thuthuatphanmem.vn/uploads/2019/11/03/hinh-anh-con-khi-hoat-hinh-dep-nhat_10293563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5014913"/>
            <a:ext cx="12192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Picture 2" descr="https://img4.thuthuatphanmem.vn/uploads/2019/11/03/hinh-anh-con-khi-hoat-hinh-dep-nhat_10293563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3486150"/>
            <a:ext cx="121920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52" descr="DSTARS-P"/>
          <p:cNvPicPr>
            <a:picLocks noChangeAspect="1"/>
          </p:cNvPicPr>
          <p:nvPr/>
        </p:nvPicPr>
        <p:blipFill>
          <a:blip r:embed="rId7">
            <a:lum contrast="-6000"/>
          </a:blip>
          <a:stretch>
            <a:fillRect/>
          </a:stretch>
        </p:blipFill>
        <p:spPr>
          <a:xfrm>
            <a:off x="1600200" y="5486400"/>
            <a:ext cx="1143000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52" descr="DSTARS-P"/>
          <p:cNvPicPr>
            <a:picLocks noChangeAspect="1"/>
          </p:cNvPicPr>
          <p:nvPr/>
        </p:nvPicPr>
        <p:blipFill>
          <a:blip r:embed="rId7">
            <a:lum contrast="-6000"/>
          </a:blip>
          <a:stretch>
            <a:fillRect/>
          </a:stretch>
        </p:blipFill>
        <p:spPr>
          <a:xfrm>
            <a:off x="4267200" y="1447800"/>
            <a:ext cx="1143000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52" descr="DSTARS-P"/>
          <p:cNvPicPr>
            <a:picLocks noChangeAspect="1"/>
          </p:cNvPicPr>
          <p:nvPr/>
        </p:nvPicPr>
        <p:blipFill>
          <a:blip r:embed="rId7">
            <a:lum contrast="-6000"/>
          </a:blip>
          <a:stretch>
            <a:fillRect/>
          </a:stretch>
        </p:blipFill>
        <p:spPr>
          <a:xfrm>
            <a:off x="838200" y="3048000"/>
            <a:ext cx="1143000" cy="115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52" descr="DSTARS-P"/>
          <p:cNvPicPr>
            <a:picLocks noChangeAspect="1"/>
          </p:cNvPicPr>
          <p:nvPr/>
        </p:nvPicPr>
        <p:blipFill>
          <a:blip r:embed="rId7">
            <a:lum contrast="-6000"/>
          </a:blip>
          <a:stretch>
            <a:fillRect/>
          </a:stretch>
        </p:blipFill>
        <p:spPr>
          <a:xfrm>
            <a:off x="6400800" y="1219200"/>
            <a:ext cx="1143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099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của một hình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3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" name="Isosceles Triangle 91"/>
          <p:cNvSpPr/>
          <p:nvPr/>
        </p:nvSpPr>
        <p:spPr>
          <a:xfrm>
            <a:off x="685800" y="1676400"/>
            <a:ext cx="2362200" cy="1905000"/>
          </a:xfrm>
          <a:prstGeom prst="triangl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95800" y="1752600"/>
            <a:ext cx="2819400" cy="1752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590800" y="4191000"/>
            <a:ext cx="2057400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248400" y="4038600"/>
            <a:ext cx="2209800" cy="2133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85800" y="1676400"/>
            <a:ext cx="2362200" cy="1905000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1752600"/>
            <a:ext cx="2819400" cy="1752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4191000"/>
            <a:ext cx="2057400" cy="1981200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8400" y="4038600"/>
            <a:ext cx="2209800" cy="2133600"/>
          </a:xfrm>
          <a:prstGeom prst="ellipse">
            <a:avLst/>
          </a:prstGeom>
          <a:solidFill>
            <a:srgbClr val="CC00CC"/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2057400"/>
            <a:ext cx="5943600" cy="1752600"/>
          </a:xfrm>
          <a:prstGeom prst="roundRect">
            <a:avLst/>
          </a:prstGeom>
          <a:solidFill>
            <a:srgbClr val="E8E2B6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 Box 17"/>
          <p:cNvSpPr txBox="1"/>
          <p:nvPr/>
        </p:nvSpPr>
        <p:spPr>
          <a:xfrm>
            <a:off x="1447800" y="2362200"/>
            <a:ext cx="54102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một hình l</a:t>
            </a:r>
            <a:r>
              <a:rPr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bộ  phần bề mặt của hình đó.</a:t>
            </a:r>
            <a:endParaRPr lang="vi-VN" altLang="x-none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123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của một hình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7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2819400" cy="1692275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Rectangle 10"/>
          <p:cNvSpPr/>
          <p:nvPr/>
        </p:nvSpPr>
        <p:spPr>
          <a:xfrm>
            <a:off x="990600" y="1676400"/>
            <a:ext cx="2819400" cy="1676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57600"/>
            <a:ext cx="2286000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4419600" y="3657600"/>
            <a:ext cx="2246313" cy="2209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9577  L 0.25 0  L 0 0  Z" pathEditMode="relative" ptsTypes="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1" grpId="0" animBg="1"/>
      <p:bldP spid="11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So sánh diện tích</a:t>
            </a:r>
            <a:endParaRPr kumimoji="0" lang="en-US" sz="3600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151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val 16"/>
          <p:cNvSpPr/>
          <p:nvPr/>
        </p:nvSpPr>
        <p:spPr>
          <a:xfrm>
            <a:off x="609600" y="2209800"/>
            <a:ext cx="2819400" cy="2743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3505200"/>
            <a:ext cx="2209800" cy="685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2209800"/>
            <a:ext cx="2819400" cy="27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3505200"/>
            <a:ext cx="2209800" cy="685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0" y="2438400"/>
            <a:ext cx="464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trong 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3886200"/>
            <a:ext cx="464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hơn 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72200" y="3429000"/>
            <a:ext cx="152400" cy="38100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775E-6 L -0.4375 -0.04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2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775E-6 L -0.4375 -0.038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7" grpId="0" animBg="1"/>
      <p:bldP spid="17" grpId="1" animBg="1"/>
      <p:bldP spid="18" grpId="0" animBg="1"/>
      <p:bldP spid="18" grpId="1" animBg="1"/>
      <p:bldP spid="18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1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So sánh diện tích </a:t>
            </a:r>
            <a:endParaRPr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5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609600" y="2438400"/>
            <a:ext cx="8001000" cy="1752600"/>
          </a:xfrm>
          <a:prstGeom prst="roundRect">
            <a:avLst/>
          </a:prstGeom>
          <a:solidFill>
            <a:srgbClr val="E7FFE8"/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8200" y="3124200"/>
            <a:ext cx="609600" cy="2286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685800" y="2447925"/>
            <a:ext cx="78486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Khi một hình nằm hoàn toàn trong một hình khác</a:t>
            </a:r>
            <a:endParaRPr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7"/>
          <p:cNvSpPr txBox="1"/>
          <p:nvPr/>
        </p:nvSpPr>
        <p:spPr>
          <a:xfrm>
            <a:off x="1600200" y="2971800"/>
            <a:ext cx="6705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hình nằm hoàn toàn trong hình đó sẽ bé hơn diện tích hình đó.</a:t>
            </a:r>
            <a:endParaRPr sz="3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So sánh diện tích</a:t>
            </a:r>
            <a:endParaRPr kumimoji="0" lang="en-US" sz="3600" kern="1200" cap="none" spc="0" normalizeH="0" baseline="0" noProof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9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124200" y="1981200"/>
            <a:ext cx="2362200" cy="3048000"/>
          </a:xfrm>
          <a:prstGeom prst="rect">
            <a:avLst/>
          </a:prstGeom>
          <a:solidFill>
            <a:srgbClr val="FD620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3048000"/>
            <a:ext cx="1981200" cy="1905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22860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nằm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trong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37338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hơn 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019800" y="3276600"/>
            <a:ext cx="304800" cy="38100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41 -0.08115 -0.12083 -0.16231 -0.1618 -0.15745 C -0.20278 -0.1526 -0.21128 0.01388 -0.24548 0.02914 C -0.27968 0.0444 -0.32343 -0.01063 -0.36718 -0.06543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 animBg="1"/>
      <p:bldP spid="18" grpId="1" animBg="1"/>
      <p:bldP spid="17" grpId="0" animBg="1"/>
      <p:bldP spid="17" grpId="1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19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So sánh diện tích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3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7"/>
          <p:cNvSpPr txBox="1"/>
          <p:nvPr/>
        </p:nvSpPr>
        <p:spPr>
          <a:xfrm>
            <a:off x="304800" y="44958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A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7"/>
          <p:cNvSpPr txBox="1"/>
          <p:nvPr/>
        </p:nvSpPr>
        <p:spPr>
          <a:xfrm>
            <a:off x="2514600" y="4495800"/>
            <a:ext cx="167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Hình B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9050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5 ô vuông bằng nhau.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9718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gồm có 5 ô vuông bằng nhau.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44958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diện tích 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x-none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6400800" y="3962400"/>
            <a:ext cx="228600" cy="45720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5000" y="1143000"/>
            <a:ext cx="6096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-0.13334 0.3773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-0.13334 0.2885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-0.2 0.2885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-0.06667 0.2885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-0.13334 0.1997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05 0.3773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11666 0.3773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18333 0.3773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05 0.288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05 0.1997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1" grpId="0"/>
      <p:bldP spid="22" grpId="0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9"/>
          <p:cNvSpPr txBox="1"/>
          <p:nvPr/>
        </p:nvSpPr>
        <p:spPr>
          <a:xfrm>
            <a:off x="4038600" y="9906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43" name="Text Box 11"/>
          <p:cNvSpPr txBox="1"/>
          <p:nvPr/>
        </p:nvSpPr>
        <p:spPr>
          <a:xfrm>
            <a:off x="3962400" y="685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1447800" y="1066800"/>
            <a:ext cx="769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47800" y="381000"/>
            <a:ext cx="0" cy="685800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7"/>
          <p:cNvSpPr txBox="1"/>
          <p:nvPr/>
        </p:nvSpPr>
        <p:spPr>
          <a:xfrm>
            <a:off x="1600200" y="3810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So sánh diện tích 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6" descr="blumen-pflanzen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968375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457200" y="2438400"/>
            <a:ext cx="8458200" cy="175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Khi hai hình được ghép bởi số hình nhỏ bằng      	nhau thì diện tích hai hình đó bằng 	nhau.</a:t>
            </a:r>
            <a:endParaRPr lang="vi-VN" altLang="x-none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8200" y="2971800"/>
            <a:ext cx="533400" cy="2286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3013</Words>
  <Application>WPS Presentation</Application>
  <PresentationFormat/>
  <Paragraphs>198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.VnTime</vt:lpstr>
      <vt:lpstr>Times New Roman</vt:lpstr>
      <vt:lpstr>Microsoft YaHei</vt:lpstr>
      <vt:lpstr>Arial Unicode MS</vt:lpstr>
      <vt:lpstr>Calibri</vt:lpstr>
      <vt:lpstr>VNI-Commerce</vt:lpstr>
      <vt:lpstr>Segoe Print</vt:lpstr>
      <vt:lpstr>.VnArial Narrow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Thực hành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t­ ngµy 18 th¸ng 2 n¨m 2009</dc:title>
  <dc:creator>To The Hung TH Hiep Hoa</dc:creator>
  <cp:lastModifiedBy>MrsThuy</cp:lastModifiedBy>
  <cp:revision>268</cp:revision>
  <dcterms:created xsi:type="dcterms:W3CDTF">2009-02-17T04:48:00Z</dcterms:created>
  <dcterms:modified xsi:type="dcterms:W3CDTF">2022-03-31T05:48:33Z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53588C8734354793903A5F93AF96BF37</vt:lpwstr>
  </property>
  <property fmtid="{D5CDD505-2E9C-101B-9397-08002B2CF9AE}" pid="3" name="KSOProductBuildVer">
    <vt:lpwstr>1033-11.2.0.11042</vt:lpwstr>
  </property>
</Properties>
</file>